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2"/>
  </p:notesMasterIdLst>
  <p:sldIdLst>
    <p:sldId id="256" r:id="rId5"/>
    <p:sldId id="257" r:id="rId6"/>
    <p:sldId id="258" r:id="rId7"/>
    <p:sldId id="265" r:id="rId8"/>
    <p:sldId id="259" r:id="rId9"/>
    <p:sldId id="261" r:id="rId10"/>
    <p:sldId id="286" r:id="rId11"/>
    <p:sldId id="279" r:id="rId12"/>
    <p:sldId id="277" r:id="rId13"/>
    <p:sldId id="278" r:id="rId14"/>
    <p:sldId id="267" r:id="rId15"/>
    <p:sldId id="271" r:id="rId16"/>
    <p:sldId id="284" r:id="rId17"/>
    <p:sldId id="282" r:id="rId18"/>
    <p:sldId id="274" r:id="rId19"/>
    <p:sldId id="275" r:id="rId20"/>
    <p:sldId id="285" r:id="rId21"/>
  </p:sldIdLst>
  <p:sldSz cx="9144000" cy="5143500" type="screen16x9"/>
  <p:notesSz cx="6858000" cy="9144000"/>
  <p:embeddedFontLst>
    <p:embeddedFont>
      <p:font typeface="Playfair Display ExtraBold" panose="020B0604020202020204" charset="0"/>
      <p:bold r:id="rId23"/>
      <p:italic r:id="rId24"/>
      <p:boldItalic r:id="rId25"/>
    </p:embeddedFont>
    <p:embeddedFont>
      <p:font typeface="Raleway" pitchFamily="2" charset="0"/>
      <p:regular r:id="rId26"/>
      <p:bold r:id="rId27"/>
      <p:italic r:id="rId28"/>
      <p:boldItalic r:id="rId29"/>
    </p:embeddedFont>
    <p:embeddedFont>
      <p:font typeface="Raleway Light" pitchFamily="2" charset="0"/>
      <p:regular r:id="rId30"/>
      <p:bold r:id="rId31"/>
      <p:italic r:id="rId32"/>
      <p:boldItalic r:id="rId33"/>
    </p:embeddedFont>
    <p:embeddedFont>
      <p:font typeface="Raleway SemiBold"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79A358-9834-DB79-483E-B7F71405B912}" v="32" dt="2024-10-15T11:28:04.158"/>
    <p1510:client id="{EBC456CC-A860-4E71-C1B4-C2279256CDD0}" v="295" dt="2024-10-14T08:44:29.142"/>
    <p1510:client id="{F4C53563-B8FC-158D-1A96-73F2A0247608}" v="533" dt="2024-10-15T11:23:53.9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12.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cef3dbd89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cef3dbd89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cef3dbd89d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cef3dbd89d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1573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cef3dbd89d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cef3dbd89d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9984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cef3dbd89d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cef3dbd89d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4830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cef3dbd89d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cef3dbd89d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1080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cef3dbd89d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cef3dbd89d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48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cef3dbd89d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cef3dbd89d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4888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cef3dbd89d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cef3dbd89d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2405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cef3dbd89d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cef3dbd89d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662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cef3dbd89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cef3dbd89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cef3dbd89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cef3dbd89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cef3dbd89d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cef3dbd89d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cef3dbd89d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cef3dbd89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cef3dbd89d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cef3dbd89d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cef3dbd89d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cef3dbd89d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0057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cef3dbd89d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cef3dbd89d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51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cef3dbd89d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cef3dbd89d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4533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GB"/>
              <a:t>Click to edit Master title style</a:t>
            </a:r>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GB"/>
              <a:t>Click to edit Master subtitle style</a:t>
            </a:r>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pPr lvl="0"/>
            <a:r>
              <a:rPr lang="en-GB"/>
              <a:t>Click to edit Master text styles</a:t>
            </a: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GB"/>
              <a:t>Click to edit Master title style</a:t>
            </a:r>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a:t>Click to edit Master title style</a:t>
            </a:r>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GB"/>
              <a:t>Click to edit Master text styles</a:t>
            </a: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a:t>Click to edit Master title style</a:t>
            </a:r>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pPr lvl="0"/>
            <a:r>
              <a:rPr lang="en-GB"/>
              <a:t>Click to edit Master text styles</a:t>
            </a: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pPr lvl="0"/>
            <a:r>
              <a:rPr lang="en-GB"/>
              <a:t>Click to edit Master text styles</a:t>
            </a: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a:t>Click to edit Master title style</a:t>
            </a:r>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GB"/>
              <a:t>Click to edit Master title style</a:t>
            </a:r>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pPr lvl="0"/>
            <a:r>
              <a:rPr lang="en-GB"/>
              <a:t>Click to edit Master text styles</a:t>
            </a: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GB"/>
              <a:t>Click to edit Master title style</a:t>
            </a:r>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en-GB"/>
              <a:t>Click to edit Master title style</a:t>
            </a:r>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GB"/>
              <a:t>Click to edit Master subtitle style</a:t>
            </a:r>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GB"/>
              <a:t>Click to edit Master text styles</a:t>
            </a: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pPr lvl="0"/>
            <a:r>
              <a:rPr lang="en-GB"/>
              <a:t>Click to edit Master text styles</a:t>
            </a: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www.obelisksupport.com" TargetMode="External"/><Relationship Id="rId4" Type="http://schemas.openxmlformats.org/officeDocument/2006/relationships/hyperlink" Target="https://www.linkedin.com/company/obelisk-suppor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EFEC"/>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3969138" y="3998775"/>
            <a:ext cx="1198000" cy="268325"/>
          </a:xfrm>
          <a:prstGeom prst="rect">
            <a:avLst/>
          </a:prstGeom>
          <a:noFill/>
          <a:ln>
            <a:noFill/>
          </a:ln>
        </p:spPr>
      </p:pic>
      <p:pic>
        <p:nvPicPr>
          <p:cNvPr id="55" name="Google Shape;55;p13"/>
          <p:cNvPicPr preferRelativeResize="0"/>
          <p:nvPr/>
        </p:nvPicPr>
        <p:blipFill>
          <a:blip r:embed="rId4">
            <a:alphaModFix/>
          </a:blip>
          <a:stretch>
            <a:fillRect/>
          </a:stretch>
        </p:blipFill>
        <p:spPr>
          <a:xfrm>
            <a:off x="620500" y="1958787"/>
            <a:ext cx="7895276" cy="1225925"/>
          </a:xfrm>
          <a:prstGeom prst="rect">
            <a:avLst/>
          </a:prstGeom>
          <a:noFill/>
          <a:ln>
            <a:noFill/>
          </a:ln>
        </p:spPr>
      </p:pic>
      <p:sp>
        <p:nvSpPr>
          <p:cNvPr id="56" name="Google Shape;56;p13"/>
          <p:cNvSpPr txBox="1"/>
          <p:nvPr/>
        </p:nvSpPr>
        <p:spPr>
          <a:xfrm>
            <a:off x="1617350" y="1942550"/>
            <a:ext cx="5901600" cy="122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3400">
                <a:solidFill>
                  <a:schemeClr val="dk2"/>
                </a:solidFill>
                <a:latin typeface="Playfair Display ExtraBold"/>
                <a:ea typeface="Playfair Display ExtraBold"/>
                <a:cs typeface="Playfair Display ExtraBold"/>
                <a:sym typeface="Playfair Display ExtraBold"/>
              </a:rPr>
              <a:t>Obelisk Support</a:t>
            </a:r>
            <a:endParaRPr sz="3400">
              <a:solidFill>
                <a:schemeClr val="dk2"/>
              </a:solidFill>
              <a:latin typeface="Playfair Display ExtraBold"/>
              <a:ea typeface="Playfair Display ExtraBold"/>
              <a:cs typeface="Playfair Display ExtraBold"/>
              <a:sym typeface="Playfair Display ExtraBold"/>
            </a:endParaRPr>
          </a:p>
          <a:p>
            <a:pPr marL="0" lvl="0" indent="0" algn="ctr" rtl="0">
              <a:spcBef>
                <a:spcPts val="0"/>
              </a:spcBef>
              <a:spcAft>
                <a:spcPts val="0"/>
              </a:spcAft>
              <a:buNone/>
            </a:pPr>
            <a:r>
              <a:rPr lang="en-GB" sz="3400" i="1">
                <a:solidFill>
                  <a:srgbClr val="DA2033"/>
                </a:solidFill>
                <a:latin typeface="Playfair Display ExtraBold"/>
                <a:ea typeface="Playfair Display ExtraBold"/>
                <a:cs typeface="Playfair Display ExtraBold"/>
                <a:sym typeface="Playfair Display ExtraBold"/>
              </a:rPr>
              <a:t>Impact Report.</a:t>
            </a:r>
            <a:endParaRPr sz="3400" i="1">
              <a:solidFill>
                <a:srgbClr val="DA2033"/>
              </a:solidFill>
              <a:latin typeface="Playfair Display ExtraBold"/>
              <a:ea typeface="Playfair Display ExtraBold"/>
              <a:cs typeface="Playfair Display ExtraBold"/>
              <a:sym typeface="Playfair Display ExtraBold"/>
            </a:endParaRPr>
          </a:p>
        </p:txBody>
      </p:sp>
      <p:pic>
        <p:nvPicPr>
          <p:cNvPr id="3" name="Picture 2" descr="A brown sign with white text&#10;&#10;Description automatically generated">
            <a:extLst>
              <a:ext uri="{FF2B5EF4-FFF2-40B4-BE49-F238E27FC236}">
                <a16:creationId xmlns:a16="http://schemas.microsoft.com/office/drawing/2014/main" id="{9B49A743-68FF-01F1-A724-6D145749B363}"/>
              </a:ext>
            </a:extLst>
          </p:cNvPr>
          <p:cNvPicPr>
            <a:picLocks noChangeAspect="1"/>
          </p:cNvPicPr>
          <p:nvPr/>
        </p:nvPicPr>
        <p:blipFill>
          <a:blip r:embed="rId5"/>
          <a:stretch>
            <a:fillRect/>
          </a:stretch>
        </p:blipFill>
        <p:spPr>
          <a:xfrm>
            <a:off x="8515776" y="4374858"/>
            <a:ext cx="458107" cy="6144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1"/>
          <p:cNvPicPr preferRelativeResize="0"/>
          <p:nvPr/>
        </p:nvPicPr>
        <p:blipFill rotWithShape="1">
          <a:blip r:embed="rId3">
            <a:alphaModFix/>
          </a:blip>
          <a:srcRect r="950"/>
          <a:stretch/>
        </p:blipFill>
        <p:spPr>
          <a:xfrm>
            <a:off x="-3" y="0"/>
            <a:ext cx="9144003" cy="5143500"/>
          </a:xfrm>
          <a:prstGeom prst="rect">
            <a:avLst/>
          </a:prstGeom>
          <a:noFill/>
          <a:ln>
            <a:noFill/>
          </a:ln>
        </p:spPr>
      </p:pic>
      <p:sp>
        <p:nvSpPr>
          <p:cNvPr id="163" name="Google Shape;163;p21"/>
          <p:cNvSpPr txBox="1"/>
          <p:nvPr/>
        </p:nvSpPr>
        <p:spPr>
          <a:xfrm>
            <a:off x="355350" y="1112154"/>
            <a:ext cx="8433300" cy="5625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GB" sz="3100">
                <a:solidFill>
                  <a:schemeClr val="dk2"/>
                </a:solidFill>
                <a:latin typeface="Playfair Display ExtraBold"/>
                <a:ea typeface="Playfair Display ExtraBold"/>
                <a:cs typeface="Playfair Display ExtraBold"/>
                <a:sym typeface="Playfair Display ExtraBold"/>
              </a:rPr>
              <a:t>Plans for the next </a:t>
            </a:r>
            <a:r>
              <a:rPr lang="en-GB" sz="3100" i="1">
                <a:solidFill>
                  <a:srgbClr val="DA2033"/>
                </a:solidFill>
                <a:latin typeface="Playfair Display ExtraBold"/>
                <a:ea typeface="Playfair Display ExtraBold"/>
                <a:cs typeface="Playfair Display ExtraBold"/>
                <a:sym typeface="Playfair Display ExtraBold"/>
              </a:rPr>
              <a:t>12 months.</a:t>
            </a:r>
            <a:endParaRPr sz="3100" i="1">
              <a:solidFill>
                <a:srgbClr val="DA2033"/>
              </a:solidFill>
              <a:latin typeface="Playfair Display ExtraBold"/>
              <a:ea typeface="Playfair Display ExtraBold"/>
              <a:cs typeface="Playfair Display ExtraBold"/>
              <a:sym typeface="Playfair Display ExtraBold"/>
            </a:endParaRPr>
          </a:p>
        </p:txBody>
      </p:sp>
      <p:sp>
        <p:nvSpPr>
          <p:cNvPr id="170" name="Google Shape;170;p21"/>
          <p:cNvSpPr/>
          <p:nvPr/>
        </p:nvSpPr>
        <p:spPr>
          <a:xfrm>
            <a:off x="1180073" y="2212331"/>
            <a:ext cx="6791572" cy="1816414"/>
          </a:xfrm>
          <a:prstGeom prst="roundRect">
            <a:avLst>
              <a:gd name="adj" fmla="val 16667"/>
            </a:avLst>
          </a:prstGeom>
          <a:solidFill>
            <a:srgbClr val="5E535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GB">
                <a:solidFill>
                  <a:schemeClr val="lt1"/>
                </a:solidFill>
                <a:latin typeface="Raleway"/>
                <a:ea typeface="Raleway"/>
                <a:cs typeface="Raleway"/>
                <a:sym typeface="Raleway"/>
              </a:rPr>
              <a:t>Conduct NPS survey biannually to continue improving our service</a:t>
            </a:r>
            <a:endParaRPr lang="en-US">
              <a:solidFill>
                <a:schemeClr val="lt1"/>
              </a:solidFill>
              <a:ea typeface="Raleway"/>
            </a:endParaRPr>
          </a:p>
          <a:p>
            <a:pPr algn="ctr"/>
            <a:endParaRPr lang="en-GB">
              <a:solidFill>
                <a:schemeClr val="lt1"/>
              </a:solidFill>
              <a:latin typeface="Raleway"/>
              <a:ea typeface="Raleway"/>
              <a:cs typeface="Raleway"/>
            </a:endParaRPr>
          </a:p>
          <a:p>
            <a:pPr algn="ctr"/>
            <a:r>
              <a:rPr lang="en-GB">
                <a:solidFill>
                  <a:schemeClr val="lt1"/>
                </a:solidFill>
                <a:latin typeface="Raleway"/>
                <a:ea typeface="Raleway"/>
                <a:cs typeface="Raleway"/>
                <a:sym typeface="Raleway"/>
              </a:rPr>
              <a:t>Run follow </a:t>
            </a:r>
            <a:r>
              <a:rPr lang="en-GB">
                <a:solidFill>
                  <a:schemeClr val="lt1"/>
                </a:solidFill>
                <a:latin typeface="Raleway"/>
                <a:ea typeface="Raleway"/>
                <a:cs typeface="Raleway"/>
              </a:rPr>
              <a:t>up</a:t>
            </a:r>
            <a:r>
              <a:rPr lang="en-GB">
                <a:solidFill>
                  <a:schemeClr val="lt1"/>
                </a:solidFill>
                <a:latin typeface="Raleway"/>
                <a:ea typeface="Raleway"/>
                <a:cs typeface="Raleway"/>
                <a:sym typeface="Raleway"/>
              </a:rPr>
              <a:t> email campaigns to further improve NPS response rate</a:t>
            </a:r>
          </a:p>
          <a:p>
            <a:pPr algn="ctr"/>
            <a:endParaRPr lang="en-GB">
              <a:solidFill>
                <a:schemeClr val="lt1"/>
              </a:solidFill>
              <a:latin typeface="Raleway"/>
            </a:endParaRPr>
          </a:p>
          <a:p>
            <a:pPr algn="ctr"/>
            <a:r>
              <a:rPr lang="en-GB">
                <a:solidFill>
                  <a:schemeClr val="lt1"/>
                </a:solidFill>
                <a:latin typeface="Raleway"/>
              </a:rPr>
              <a:t>Continue to work with the B Corp community</a:t>
            </a:r>
          </a:p>
        </p:txBody>
      </p:sp>
    </p:spTree>
    <p:extLst>
      <p:ext uri="{BB962C8B-B14F-4D97-AF65-F5344CB8AC3E}">
        <p14:creationId xmlns:p14="http://schemas.microsoft.com/office/powerpoint/2010/main" val="3804080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EFEC"/>
        </a:solidFill>
        <a:effectLst/>
      </p:bgPr>
    </p:bg>
    <p:spTree>
      <p:nvGrpSpPr>
        <p:cNvPr id="1" name="Shape 117"/>
        <p:cNvGrpSpPr/>
        <p:nvPr/>
      </p:nvGrpSpPr>
      <p:grpSpPr>
        <a:xfrm>
          <a:off x="0" y="0"/>
          <a:ext cx="0" cy="0"/>
          <a:chOff x="0" y="0"/>
          <a:chExt cx="0" cy="0"/>
        </a:xfrm>
      </p:grpSpPr>
      <p:grpSp>
        <p:nvGrpSpPr>
          <p:cNvPr id="3" name="Group 2">
            <a:extLst>
              <a:ext uri="{FF2B5EF4-FFF2-40B4-BE49-F238E27FC236}">
                <a16:creationId xmlns:a16="http://schemas.microsoft.com/office/drawing/2014/main" id="{7084F57A-6252-D487-023C-17067DB18B04}"/>
              </a:ext>
            </a:extLst>
          </p:cNvPr>
          <p:cNvGrpSpPr/>
          <p:nvPr/>
        </p:nvGrpSpPr>
        <p:grpSpPr>
          <a:xfrm>
            <a:off x="327354" y="1285324"/>
            <a:ext cx="8495243" cy="849900"/>
            <a:chOff x="-478184" y="488927"/>
            <a:chExt cx="8495243" cy="849900"/>
          </a:xfrm>
        </p:grpSpPr>
        <p:sp>
          <p:nvSpPr>
            <p:cNvPr id="128" name="Google Shape;128;p19"/>
            <p:cNvSpPr txBox="1"/>
            <p:nvPr/>
          </p:nvSpPr>
          <p:spPr>
            <a:xfrm>
              <a:off x="-478184" y="488927"/>
              <a:ext cx="3993955" cy="849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2000">
                  <a:solidFill>
                    <a:srgbClr val="5E5355"/>
                  </a:solidFill>
                  <a:latin typeface="Playfair Display ExtraBold"/>
                  <a:ea typeface="Playfair Display ExtraBold"/>
                  <a:cs typeface="Playfair Display ExtraBold"/>
                  <a:sym typeface="Playfair Display ExtraBold"/>
                </a:rPr>
                <a:t>What we said </a:t>
              </a:r>
              <a:r>
                <a:rPr lang="en-GB" sz="2000" i="1">
                  <a:solidFill>
                    <a:srgbClr val="DA2033"/>
                  </a:solidFill>
                  <a:latin typeface="Playfair Display ExtraBold"/>
                  <a:ea typeface="Playfair Display ExtraBold"/>
                  <a:cs typeface="Playfair Display ExtraBold"/>
                  <a:sym typeface="Playfair Display ExtraBold"/>
                </a:rPr>
                <a:t>we’d do.</a:t>
              </a:r>
              <a:endParaRPr lang="en-US" sz="2000" i="1">
                <a:solidFill>
                  <a:srgbClr val="DA2033"/>
                </a:solidFill>
                <a:latin typeface="Playfair Display ExtraBold"/>
                <a:ea typeface="Playfair Display ExtraBold"/>
                <a:cs typeface="Playfair Display ExtraBold"/>
              </a:endParaRPr>
            </a:p>
          </p:txBody>
        </p:sp>
        <p:sp>
          <p:nvSpPr>
            <p:cNvPr id="2" name="Google Shape;128;p19">
              <a:extLst>
                <a:ext uri="{FF2B5EF4-FFF2-40B4-BE49-F238E27FC236}">
                  <a16:creationId xmlns:a16="http://schemas.microsoft.com/office/drawing/2014/main" id="{29AFB236-541A-0609-FEDE-0019C34EABA8}"/>
                </a:ext>
              </a:extLst>
            </p:cNvPr>
            <p:cNvSpPr txBox="1"/>
            <p:nvPr/>
          </p:nvSpPr>
          <p:spPr>
            <a:xfrm>
              <a:off x="3526478" y="488927"/>
              <a:ext cx="4490581" cy="849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2000">
                  <a:solidFill>
                    <a:srgbClr val="5E5355"/>
                  </a:solidFill>
                  <a:latin typeface="Playfair Display ExtraBold"/>
                  <a:ea typeface="Playfair Display ExtraBold"/>
                  <a:cs typeface="Playfair Display ExtraBold"/>
                  <a:sym typeface="Playfair Display ExtraBold"/>
                </a:rPr>
                <a:t>What we </a:t>
              </a:r>
              <a:r>
                <a:rPr lang="en-GB" sz="2000" i="1">
                  <a:solidFill>
                    <a:srgbClr val="DA2033"/>
                  </a:solidFill>
                  <a:latin typeface="Playfair Display ExtraBold"/>
                  <a:ea typeface="Playfair Display ExtraBold"/>
                  <a:cs typeface="Playfair Display ExtraBold"/>
                  <a:sym typeface="Playfair Display ExtraBold"/>
                </a:rPr>
                <a:t>did.</a:t>
              </a:r>
              <a:endParaRPr sz="2000" i="1">
                <a:solidFill>
                  <a:srgbClr val="DA2033"/>
                </a:solidFill>
                <a:latin typeface="Playfair Display ExtraBold"/>
                <a:ea typeface="Playfair Display ExtraBold"/>
                <a:cs typeface="Playfair Display ExtraBold"/>
                <a:sym typeface="Playfair Display ExtraBold"/>
              </a:endParaRPr>
            </a:p>
          </p:txBody>
        </p:sp>
      </p:grpSp>
      <p:sp>
        <p:nvSpPr>
          <p:cNvPr id="4" name="Google Shape;128;p19">
            <a:extLst>
              <a:ext uri="{FF2B5EF4-FFF2-40B4-BE49-F238E27FC236}">
                <a16:creationId xmlns:a16="http://schemas.microsoft.com/office/drawing/2014/main" id="{8BCD195F-40B0-5C5A-93BD-588D143E5361}"/>
              </a:ext>
            </a:extLst>
          </p:cNvPr>
          <p:cNvSpPr txBox="1"/>
          <p:nvPr/>
        </p:nvSpPr>
        <p:spPr>
          <a:xfrm>
            <a:off x="3344175" y="338357"/>
            <a:ext cx="2455650" cy="849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2800" i="1">
                <a:solidFill>
                  <a:srgbClr val="5E5355"/>
                </a:solidFill>
                <a:latin typeface="Playfair Display ExtraBold"/>
                <a:ea typeface="Playfair Display ExtraBold"/>
                <a:cs typeface="Playfair Display ExtraBold"/>
                <a:sym typeface="Playfair Display ExtraBold"/>
              </a:rPr>
              <a:t>Workers</a:t>
            </a:r>
            <a:r>
              <a:rPr lang="en-GB" sz="2800" i="1">
                <a:solidFill>
                  <a:srgbClr val="DA2033"/>
                </a:solidFill>
                <a:latin typeface="Playfair Display ExtraBold"/>
                <a:ea typeface="Playfair Display ExtraBold"/>
                <a:cs typeface="Playfair Display ExtraBold"/>
                <a:sym typeface="Playfair Display ExtraBold"/>
              </a:rPr>
              <a:t>.</a:t>
            </a:r>
            <a:endParaRPr sz="2800" i="1">
              <a:solidFill>
                <a:srgbClr val="DA2033"/>
              </a:solidFill>
              <a:latin typeface="Playfair Display ExtraBold"/>
              <a:ea typeface="Playfair Display ExtraBold"/>
              <a:cs typeface="Playfair Display ExtraBold"/>
              <a:sym typeface="Playfair Display ExtraBold"/>
            </a:endParaRPr>
          </a:p>
        </p:txBody>
      </p:sp>
      <p:sp>
        <p:nvSpPr>
          <p:cNvPr id="5" name="Google Shape;71;p15">
            <a:extLst>
              <a:ext uri="{FF2B5EF4-FFF2-40B4-BE49-F238E27FC236}">
                <a16:creationId xmlns:a16="http://schemas.microsoft.com/office/drawing/2014/main" id="{DC40FBAB-B94A-B431-D8C1-77B5D5069639}"/>
              </a:ext>
            </a:extLst>
          </p:cNvPr>
          <p:cNvSpPr txBox="1"/>
          <p:nvPr/>
        </p:nvSpPr>
        <p:spPr>
          <a:xfrm>
            <a:off x="600988" y="2135224"/>
            <a:ext cx="3557184" cy="1747931"/>
          </a:xfrm>
          <a:prstGeom prst="rect">
            <a:avLst/>
          </a:prstGeom>
          <a:noFill/>
          <a:ln>
            <a:noFill/>
          </a:ln>
        </p:spPr>
        <p:txBody>
          <a:bodyPr spcFirstLastPara="1" wrap="square" lIns="91425" tIns="91425" rIns="91425" bIns="91425" anchor="ctr" anchorCtr="0">
            <a:noAutofit/>
          </a:bodyPr>
          <a:lstStyle/>
          <a:p>
            <a:pPr marL="251460" lvl="0" indent="-251460" algn="l" rtl="0">
              <a:spcBef>
                <a:spcPts val="0"/>
              </a:spcBef>
              <a:spcAft>
                <a:spcPts val="0"/>
              </a:spcAft>
              <a:buSzPct val="75000"/>
              <a:buBlip>
                <a:blip r:embed="rId3"/>
              </a:buBlip>
            </a:pPr>
            <a:r>
              <a:rPr lang="en-GB">
                <a:solidFill>
                  <a:srgbClr val="5E5355"/>
                </a:solidFill>
                <a:latin typeface="Raleway Light"/>
                <a:ea typeface="Raleway Light"/>
                <a:cs typeface="Raleway Light"/>
                <a:sym typeface="Raleway Light"/>
              </a:rPr>
              <a:t>Review maternity/paternity/adoption leave policy</a:t>
            </a:r>
            <a:endParaRPr lang="en-US">
              <a:latin typeface="Raleway Light"/>
            </a:endParaRPr>
          </a:p>
          <a:p>
            <a:pPr marL="251460" indent="-251460">
              <a:buSzPct val="75000"/>
              <a:buBlip>
                <a:blip r:embed="rId3"/>
              </a:buBlip>
            </a:pPr>
            <a:endParaRPr lang="en-GB">
              <a:solidFill>
                <a:srgbClr val="5E5355"/>
              </a:solidFill>
              <a:latin typeface="Raleway Light"/>
              <a:ea typeface="Raleway Light"/>
              <a:cs typeface="Raleway Light"/>
              <a:sym typeface="Raleway Light"/>
            </a:endParaRPr>
          </a:p>
          <a:p>
            <a:pPr marL="251460" indent="-251460">
              <a:buSzPct val="75000"/>
              <a:buBlip>
                <a:blip r:embed="rId3"/>
              </a:buBlip>
            </a:pPr>
            <a:r>
              <a:rPr lang="en-US">
                <a:solidFill>
                  <a:srgbClr val="5E5355"/>
                </a:solidFill>
                <a:latin typeface="Raleway Light"/>
                <a:ea typeface="Raleway Light"/>
                <a:cs typeface="Raleway Light"/>
                <a:sym typeface="Raleway Light"/>
              </a:rPr>
              <a:t>Start tracking employee engagement </a:t>
            </a:r>
            <a:endParaRPr lang="en-US">
              <a:solidFill>
                <a:srgbClr val="5E5355"/>
              </a:solidFill>
              <a:latin typeface="Raleway Light"/>
              <a:ea typeface="Raleway Light"/>
              <a:cs typeface="Raleway Light"/>
              <a:sym typeface="Raleway"/>
            </a:endParaRPr>
          </a:p>
          <a:p>
            <a:pPr marL="251460" indent="-251460">
              <a:buSzPct val="75000"/>
              <a:buBlip>
                <a:blip r:embed="rId3"/>
              </a:buBlip>
            </a:pPr>
            <a:endParaRPr lang="en-US">
              <a:solidFill>
                <a:srgbClr val="5E5355"/>
              </a:solidFill>
              <a:latin typeface="Raleway Light"/>
              <a:ea typeface="Raleway"/>
              <a:cs typeface="Raleway"/>
              <a:sym typeface="Raleway"/>
            </a:endParaRPr>
          </a:p>
          <a:p>
            <a:pPr marL="251460" lvl="0" indent="-251460" algn="l">
              <a:spcBef>
                <a:spcPts val="0"/>
              </a:spcBef>
              <a:spcAft>
                <a:spcPts val="0"/>
              </a:spcAft>
              <a:buSzPct val="75000"/>
              <a:buBlip>
                <a:blip r:embed="rId3"/>
              </a:buBlip>
            </a:pPr>
            <a:r>
              <a:rPr lang="en-US">
                <a:solidFill>
                  <a:srgbClr val="5E5355"/>
                </a:solidFill>
                <a:latin typeface="Raleway Light"/>
                <a:ea typeface="Raleway"/>
                <a:cs typeface="Raleway"/>
                <a:sym typeface="Raleway"/>
              </a:rPr>
              <a:t>Review what on offer for learning and development (Increase Skills-Based Training Participation) </a:t>
            </a:r>
            <a:endParaRPr lang="en-US">
              <a:solidFill>
                <a:srgbClr val="5E5355"/>
              </a:solidFill>
              <a:latin typeface="Raleway Light"/>
              <a:ea typeface="Raleway Light"/>
              <a:cs typeface="Raleway Light"/>
            </a:endParaRPr>
          </a:p>
        </p:txBody>
      </p:sp>
      <p:sp>
        <p:nvSpPr>
          <p:cNvPr id="6" name="Google Shape;71;p15">
            <a:extLst>
              <a:ext uri="{FF2B5EF4-FFF2-40B4-BE49-F238E27FC236}">
                <a16:creationId xmlns:a16="http://schemas.microsoft.com/office/drawing/2014/main" id="{D710D687-AF0F-CEB8-2B5D-EEABE5C12B64}"/>
              </a:ext>
            </a:extLst>
          </p:cNvPr>
          <p:cNvSpPr txBox="1"/>
          <p:nvPr/>
        </p:nvSpPr>
        <p:spPr>
          <a:xfrm>
            <a:off x="4988924" y="2135223"/>
            <a:ext cx="3549460" cy="2566567"/>
          </a:xfrm>
          <a:prstGeom prst="rect">
            <a:avLst/>
          </a:prstGeom>
          <a:noFill/>
          <a:ln>
            <a:noFill/>
          </a:ln>
        </p:spPr>
        <p:txBody>
          <a:bodyPr spcFirstLastPara="1" wrap="square" lIns="91425" tIns="91425" rIns="91425" bIns="91425" anchor="ctr" anchorCtr="0">
            <a:noAutofit/>
          </a:bodyPr>
          <a:lstStyle/>
          <a:p>
            <a:pPr marL="251460" indent="-251460">
              <a:buSzPct val="75000"/>
              <a:buBlip>
                <a:blip r:embed="rId3"/>
              </a:buBlip>
            </a:pPr>
            <a:r>
              <a:rPr lang="en-GB">
                <a:solidFill>
                  <a:srgbClr val="5E5355"/>
                </a:solidFill>
                <a:latin typeface="Raleway Light"/>
                <a:ea typeface="Raleway Light"/>
                <a:cs typeface="Raleway Light"/>
                <a:sym typeface="Raleway Light"/>
              </a:rPr>
              <a:t>Improved from statutory. Implemented paid leave policy for maternity/paternity/adoption. Parental cover enhanced so that 50% of salary for 6 months in addition to the statutory provisions.</a:t>
            </a:r>
          </a:p>
          <a:p>
            <a:pPr marL="251460" indent="-251460">
              <a:buSzPct val="75000"/>
              <a:buBlip>
                <a:blip r:embed="rId3"/>
              </a:buBlip>
            </a:pPr>
            <a:endParaRPr lang="en-GB">
              <a:solidFill>
                <a:srgbClr val="5E5355"/>
              </a:solidFill>
              <a:latin typeface="Raleway Light"/>
              <a:ea typeface="Raleway Light"/>
              <a:cs typeface="Raleway Light"/>
              <a:sym typeface="Raleway Light"/>
            </a:endParaRPr>
          </a:p>
          <a:p>
            <a:pPr marL="251460" indent="-251460">
              <a:buSzPct val="75000"/>
              <a:buBlip>
                <a:blip r:embed="rId3"/>
              </a:buBlip>
            </a:pPr>
            <a:r>
              <a:rPr lang="en-GB">
                <a:solidFill>
                  <a:srgbClr val="5E5355"/>
                </a:solidFill>
                <a:latin typeface="Raleway Light"/>
                <a:ea typeface="Raleway Light"/>
                <a:cs typeface="Raleway Light"/>
                <a:sym typeface="Raleway Light"/>
              </a:rPr>
              <a:t>Tracking employee engagements and satisfaction on 15five</a:t>
            </a:r>
            <a:endParaRPr lang="en-GB">
              <a:solidFill>
                <a:srgbClr val="5E5355"/>
              </a:solidFill>
              <a:latin typeface="Raleway"/>
              <a:ea typeface="Raleway Light"/>
              <a:cs typeface="Raleway Light"/>
              <a:sym typeface="Raleway Light"/>
            </a:endParaRPr>
          </a:p>
          <a:p>
            <a:pPr marL="251460" indent="-251460">
              <a:buSzPct val="75000"/>
              <a:buBlip>
                <a:blip r:embed="rId3"/>
              </a:buBlip>
            </a:pPr>
            <a:endParaRPr lang="en-GB">
              <a:solidFill>
                <a:srgbClr val="5E5355"/>
              </a:solidFill>
              <a:latin typeface="Raleway Light"/>
              <a:ea typeface="Raleway Light"/>
              <a:cs typeface="Raleway Light"/>
              <a:sym typeface="Raleway Light"/>
            </a:endParaRPr>
          </a:p>
          <a:p>
            <a:pPr marL="251460" lvl="0" indent="-251460" algn="l">
              <a:spcBef>
                <a:spcPts val="0"/>
              </a:spcBef>
              <a:spcAft>
                <a:spcPts val="0"/>
              </a:spcAft>
              <a:buSzPct val="75000"/>
              <a:buBlip>
                <a:blip r:embed="rId3"/>
              </a:buBlip>
            </a:pPr>
            <a:r>
              <a:rPr lang="en-GB">
                <a:solidFill>
                  <a:srgbClr val="5E5355"/>
                </a:solidFill>
                <a:latin typeface="Raleway Light"/>
                <a:ea typeface="Raleway Light"/>
                <a:cs typeface="Raleway Light"/>
                <a:sym typeface="Raleway Light"/>
              </a:rPr>
              <a:t>Implemented a £300 per year training budget </a:t>
            </a:r>
            <a:endParaRPr lang="en-GB">
              <a:solidFill>
                <a:srgbClr val="5E5355"/>
              </a:solidFill>
              <a:latin typeface="Raleway Light"/>
              <a:ea typeface="Raleway"/>
              <a:cs typeface="Raleway"/>
            </a:endParaRPr>
          </a:p>
        </p:txBody>
      </p:sp>
    </p:spTree>
    <p:extLst>
      <p:ext uri="{BB962C8B-B14F-4D97-AF65-F5344CB8AC3E}">
        <p14:creationId xmlns:p14="http://schemas.microsoft.com/office/powerpoint/2010/main" val="3432836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1"/>
          <p:cNvPicPr preferRelativeResize="0"/>
          <p:nvPr/>
        </p:nvPicPr>
        <p:blipFill rotWithShape="1">
          <a:blip r:embed="rId3">
            <a:alphaModFix/>
          </a:blip>
          <a:srcRect r="950"/>
          <a:stretch/>
        </p:blipFill>
        <p:spPr>
          <a:xfrm>
            <a:off x="-3" y="0"/>
            <a:ext cx="9144003" cy="5143500"/>
          </a:xfrm>
          <a:prstGeom prst="rect">
            <a:avLst/>
          </a:prstGeom>
          <a:noFill/>
          <a:ln>
            <a:noFill/>
          </a:ln>
        </p:spPr>
      </p:pic>
      <p:sp>
        <p:nvSpPr>
          <p:cNvPr id="163" name="Google Shape;163;p21"/>
          <p:cNvSpPr txBox="1"/>
          <p:nvPr/>
        </p:nvSpPr>
        <p:spPr>
          <a:xfrm>
            <a:off x="355350" y="1112154"/>
            <a:ext cx="8433300" cy="5625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GB" sz="3100">
                <a:solidFill>
                  <a:schemeClr val="dk2"/>
                </a:solidFill>
                <a:latin typeface="Playfair Display ExtraBold"/>
                <a:ea typeface="Playfair Display ExtraBold"/>
                <a:cs typeface="Playfair Display ExtraBold"/>
                <a:sym typeface="Playfair Display ExtraBold"/>
              </a:rPr>
              <a:t>Plans for the next </a:t>
            </a:r>
            <a:r>
              <a:rPr lang="en-GB" sz="3100" i="1">
                <a:solidFill>
                  <a:srgbClr val="DA2033"/>
                </a:solidFill>
                <a:latin typeface="Playfair Display ExtraBold"/>
                <a:ea typeface="Playfair Display ExtraBold"/>
                <a:cs typeface="Playfair Display ExtraBold"/>
                <a:sym typeface="Playfair Display ExtraBold"/>
              </a:rPr>
              <a:t>12 months.</a:t>
            </a:r>
            <a:endParaRPr sz="3100" i="1">
              <a:solidFill>
                <a:srgbClr val="DA2033"/>
              </a:solidFill>
              <a:latin typeface="Playfair Display ExtraBold"/>
              <a:ea typeface="Playfair Display ExtraBold"/>
              <a:cs typeface="Playfair Display ExtraBold"/>
              <a:sym typeface="Playfair Display ExtraBold"/>
            </a:endParaRPr>
          </a:p>
        </p:txBody>
      </p:sp>
      <p:sp>
        <p:nvSpPr>
          <p:cNvPr id="170" name="Google Shape;170;p21"/>
          <p:cNvSpPr/>
          <p:nvPr/>
        </p:nvSpPr>
        <p:spPr>
          <a:xfrm>
            <a:off x="1180073" y="2212331"/>
            <a:ext cx="6791572" cy="1816414"/>
          </a:xfrm>
          <a:prstGeom prst="roundRect">
            <a:avLst>
              <a:gd name="adj" fmla="val 16667"/>
            </a:avLst>
          </a:prstGeom>
          <a:solidFill>
            <a:srgbClr val="5E535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GB">
                <a:solidFill>
                  <a:schemeClr val="lt1"/>
                </a:solidFill>
                <a:latin typeface="Raleway"/>
                <a:ea typeface="Raleway"/>
                <a:cs typeface="Raleway"/>
                <a:sym typeface="Raleway"/>
              </a:rPr>
              <a:t>Seek to implement a sabbatical policy</a:t>
            </a:r>
            <a:endParaRPr lang="en-GB">
              <a:solidFill>
                <a:schemeClr val="lt1"/>
              </a:solidFill>
              <a:latin typeface="Raleway"/>
            </a:endParaRPr>
          </a:p>
          <a:p>
            <a:pPr algn="ctr"/>
            <a:endParaRPr lang="en-GB">
              <a:solidFill>
                <a:schemeClr val="lt1"/>
              </a:solidFill>
              <a:latin typeface="Raleway"/>
              <a:ea typeface="Raleway"/>
              <a:cs typeface="Raleway"/>
              <a:sym typeface="Raleway"/>
            </a:endParaRPr>
          </a:p>
          <a:p>
            <a:pPr algn="ctr"/>
            <a:r>
              <a:rPr lang="en-GB">
                <a:solidFill>
                  <a:schemeClr val="lt1"/>
                </a:solidFill>
                <a:latin typeface="Raleway"/>
                <a:ea typeface="Raleway"/>
                <a:cs typeface="Raleway"/>
                <a:sym typeface="Raleway"/>
              </a:rPr>
              <a:t>Compare and track employee attrition rate against relevant benchmarks</a:t>
            </a:r>
            <a:endParaRPr lang="en-GB">
              <a:solidFill>
                <a:schemeClr val="lt1"/>
              </a:solidFill>
              <a:latin typeface="Raleway"/>
              <a:ea typeface="Raleway"/>
              <a:cs typeface="Raleway"/>
            </a:endParaRPr>
          </a:p>
          <a:p>
            <a:pPr algn="ctr"/>
            <a:endParaRPr lang="en-GB">
              <a:solidFill>
                <a:schemeClr val="lt1"/>
              </a:solidFill>
              <a:latin typeface="Raleway"/>
              <a:ea typeface="Raleway"/>
              <a:cs typeface="Raleway"/>
              <a:sym typeface="Raleway"/>
            </a:endParaRPr>
          </a:p>
          <a:p>
            <a:pPr algn="ctr"/>
            <a:r>
              <a:rPr lang="en-GB">
                <a:solidFill>
                  <a:schemeClr val="lt1"/>
                </a:solidFill>
                <a:latin typeface="Raleway"/>
                <a:ea typeface="Raleway"/>
                <a:cs typeface="Raleway"/>
                <a:sym typeface="Raleway"/>
              </a:rPr>
              <a:t>Organise fun team activities to improve employee satisfaction</a:t>
            </a:r>
            <a:endParaRPr lang="en-GB">
              <a:solidFill>
                <a:schemeClr val="lt1"/>
              </a:solidFill>
              <a:latin typeface="Raleway"/>
              <a:ea typeface="Raleway"/>
              <a:cs typeface="Raleway"/>
            </a:endParaRPr>
          </a:p>
        </p:txBody>
      </p:sp>
    </p:spTree>
    <p:extLst>
      <p:ext uri="{BB962C8B-B14F-4D97-AF65-F5344CB8AC3E}">
        <p14:creationId xmlns:p14="http://schemas.microsoft.com/office/powerpoint/2010/main" val="1330561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EFEC"/>
        </a:solidFill>
        <a:effectLst/>
      </p:bgPr>
    </p:bg>
    <p:spTree>
      <p:nvGrpSpPr>
        <p:cNvPr id="1" name="Shape 117"/>
        <p:cNvGrpSpPr/>
        <p:nvPr/>
      </p:nvGrpSpPr>
      <p:grpSpPr>
        <a:xfrm>
          <a:off x="0" y="0"/>
          <a:ext cx="0" cy="0"/>
          <a:chOff x="0" y="0"/>
          <a:chExt cx="0" cy="0"/>
        </a:xfrm>
      </p:grpSpPr>
      <p:grpSp>
        <p:nvGrpSpPr>
          <p:cNvPr id="3" name="Group 2">
            <a:extLst>
              <a:ext uri="{FF2B5EF4-FFF2-40B4-BE49-F238E27FC236}">
                <a16:creationId xmlns:a16="http://schemas.microsoft.com/office/drawing/2014/main" id="{7084F57A-6252-D487-023C-17067DB18B04}"/>
              </a:ext>
            </a:extLst>
          </p:cNvPr>
          <p:cNvGrpSpPr/>
          <p:nvPr/>
        </p:nvGrpSpPr>
        <p:grpSpPr>
          <a:xfrm>
            <a:off x="327354" y="1285324"/>
            <a:ext cx="8495243" cy="849900"/>
            <a:chOff x="-478184" y="488927"/>
            <a:chExt cx="8495243" cy="849900"/>
          </a:xfrm>
        </p:grpSpPr>
        <p:sp>
          <p:nvSpPr>
            <p:cNvPr id="128" name="Google Shape;128;p19"/>
            <p:cNvSpPr txBox="1"/>
            <p:nvPr/>
          </p:nvSpPr>
          <p:spPr>
            <a:xfrm>
              <a:off x="-478184" y="488927"/>
              <a:ext cx="3993955" cy="849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2000">
                  <a:solidFill>
                    <a:srgbClr val="5E5355"/>
                  </a:solidFill>
                  <a:latin typeface="Playfair Display ExtraBold"/>
                  <a:ea typeface="Playfair Display ExtraBold"/>
                  <a:cs typeface="Playfair Display ExtraBold"/>
                  <a:sym typeface="Playfair Display ExtraBold"/>
                </a:rPr>
                <a:t>What we said </a:t>
              </a:r>
              <a:r>
                <a:rPr lang="en-GB" sz="2000" i="1">
                  <a:solidFill>
                    <a:srgbClr val="DA2033"/>
                  </a:solidFill>
                  <a:latin typeface="Playfair Display ExtraBold"/>
                  <a:ea typeface="Playfair Display ExtraBold"/>
                  <a:cs typeface="Playfair Display ExtraBold"/>
                  <a:sym typeface="Playfair Display ExtraBold"/>
                </a:rPr>
                <a:t>we’d do.</a:t>
              </a:r>
              <a:endParaRPr lang="en-US" sz="2000" i="1">
                <a:solidFill>
                  <a:srgbClr val="DA2033"/>
                </a:solidFill>
                <a:latin typeface="Playfair Display ExtraBold"/>
                <a:ea typeface="Playfair Display ExtraBold"/>
                <a:cs typeface="Playfair Display ExtraBold"/>
              </a:endParaRPr>
            </a:p>
          </p:txBody>
        </p:sp>
        <p:sp>
          <p:nvSpPr>
            <p:cNvPr id="2" name="Google Shape;128;p19">
              <a:extLst>
                <a:ext uri="{FF2B5EF4-FFF2-40B4-BE49-F238E27FC236}">
                  <a16:creationId xmlns:a16="http://schemas.microsoft.com/office/drawing/2014/main" id="{29AFB236-541A-0609-FEDE-0019C34EABA8}"/>
                </a:ext>
              </a:extLst>
            </p:cNvPr>
            <p:cNvSpPr txBox="1"/>
            <p:nvPr/>
          </p:nvSpPr>
          <p:spPr>
            <a:xfrm>
              <a:off x="3526478" y="488927"/>
              <a:ext cx="4490581" cy="849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2000">
                  <a:solidFill>
                    <a:srgbClr val="5E5355"/>
                  </a:solidFill>
                  <a:latin typeface="Playfair Display ExtraBold"/>
                  <a:ea typeface="Playfair Display ExtraBold"/>
                  <a:cs typeface="Playfair Display ExtraBold"/>
                  <a:sym typeface="Playfair Display ExtraBold"/>
                </a:rPr>
                <a:t>What we </a:t>
              </a:r>
              <a:r>
                <a:rPr lang="en-GB" sz="2000" i="1">
                  <a:solidFill>
                    <a:srgbClr val="DA2033"/>
                  </a:solidFill>
                  <a:latin typeface="Playfair Display ExtraBold"/>
                  <a:ea typeface="Playfair Display ExtraBold"/>
                  <a:cs typeface="Playfair Display ExtraBold"/>
                  <a:sym typeface="Playfair Display ExtraBold"/>
                </a:rPr>
                <a:t>did.</a:t>
              </a:r>
              <a:endParaRPr sz="2000" i="1">
                <a:solidFill>
                  <a:srgbClr val="DA2033"/>
                </a:solidFill>
                <a:latin typeface="Playfair Display ExtraBold"/>
                <a:ea typeface="Playfair Display ExtraBold"/>
                <a:cs typeface="Playfair Display ExtraBold"/>
                <a:sym typeface="Playfair Display ExtraBold"/>
              </a:endParaRPr>
            </a:p>
          </p:txBody>
        </p:sp>
      </p:grpSp>
      <p:sp>
        <p:nvSpPr>
          <p:cNvPr id="4" name="Google Shape;128;p19">
            <a:extLst>
              <a:ext uri="{FF2B5EF4-FFF2-40B4-BE49-F238E27FC236}">
                <a16:creationId xmlns:a16="http://schemas.microsoft.com/office/drawing/2014/main" id="{8BCD195F-40B0-5C5A-93BD-588D143E5361}"/>
              </a:ext>
            </a:extLst>
          </p:cNvPr>
          <p:cNvSpPr txBox="1"/>
          <p:nvPr/>
        </p:nvSpPr>
        <p:spPr>
          <a:xfrm>
            <a:off x="3344175" y="338357"/>
            <a:ext cx="2455650" cy="849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2800" i="1">
                <a:solidFill>
                  <a:srgbClr val="5E5355"/>
                </a:solidFill>
                <a:latin typeface="Playfair Display ExtraBold"/>
                <a:ea typeface="Playfair Display ExtraBold"/>
                <a:cs typeface="Playfair Display ExtraBold"/>
                <a:sym typeface="Playfair Display ExtraBold"/>
              </a:rPr>
              <a:t>Community</a:t>
            </a:r>
            <a:r>
              <a:rPr lang="en-GB" sz="2800" i="1">
                <a:solidFill>
                  <a:srgbClr val="DA2033"/>
                </a:solidFill>
                <a:latin typeface="Playfair Display ExtraBold"/>
                <a:ea typeface="Playfair Display ExtraBold"/>
                <a:cs typeface="Playfair Display ExtraBold"/>
                <a:sym typeface="Playfair Display ExtraBold"/>
              </a:rPr>
              <a:t>.</a:t>
            </a:r>
            <a:endParaRPr sz="2800" i="1">
              <a:solidFill>
                <a:srgbClr val="DA2033"/>
              </a:solidFill>
              <a:latin typeface="Playfair Display ExtraBold"/>
              <a:ea typeface="Playfair Display ExtraBold"/>
              <a:cs typeface="Playfair Display ExtraBold"/>
              <a:sym typeface="Playfair Display ExtraBold"/>
            </a:endParaRPr>
          </a:p>
        </p:txBody>
      </p:sp>
      <p:sp>
        <p:nvSpPr>
          <p:cNvPr id="5" name="Google Shape;71;p15">
            <a:extLst>
              <a:ext uri="{FF2B5EF4-FFF2-40B4-BE49-F238E27FC236}">
                <a16:creationId xmlns:a16="http://schemas.microsoft.com/office/drawing/2014/main" id="{DC40FBAB-B94A-B431-D8C1-77B5D5069639}"/>
              </a:ext>
            </a:extLst>
          </p:cNvPr>
          <p:cNvSpPr txBox="1"/>
          <p:nvPr/>
        </p:nvSpPr>
        <p:spPr>
          <a:xfrm>
            <a:off x="600988" y="2133981"/>
            <a:ext cx="3557184" cy="1626708"/>
          </a:xfrm>
          <a:prstGeom prst="rect">
            <a:avLst/>
          </a:prstGeom>
          <a:noFill/>
          <a:ln>
            <a:noFill/>
          </a:ln>
        </p:spPr>
        <p:txBody>
          <a:bodyPr spcFirstLastPara="1" wrap="square" lIns="91425" tIns="91425" rIns="91425" bIns="91425" anchor="ctr" anchorCtr="0">
            <a:noAutofit/>
          </a:bodyPr>
          <a:lstStyle/>
          <a:p>
            <a:pPr marL="251460" indent="-251460">
              <a:buSzPct val="75000"/>
              <a:buBlip>
                <a:blip r:embed="rId3"/>
              </a:buBlip>
            </a:pPr>
            <a:r>
              <a:rPr lang="en-GB">
                <a:solidFill>
                  <a:srgbClr val="5E5355"/>
                </a:solidFill>
                <a:latin typeface="Raleway Light"/>
                <a:ea typeface="Raleway"/>
                <a:cs typeface="Raleway"/>
                <a:sym typeface="Raleway Light"/>
              </a:rPr>
              <a:t>Review suppliers</a:t>
            </a:r>
            <a:r>
              <a:rPr lang="en-GB">
                <a:solidFill>
                  <a:srgbClr val="5E5355"/>
                </a:solidFill>
                <a:latin typeface="Raleway Light"/>
                <a:ea typeface="Raleway"/>
                <a:cs typeface="Raleway"/>
              </a:rPr>
              <a:t> to determine whether we can improve local purchasing</a:t>
            </a:r>
            <a:endParaRPr lang="en-GB">
              <a:solidFill>
                <a:srgbClr val="5E5355"/>
              </a:solidFill>
              <a:latin typeface="Raleway Light"/>
              <a:ea typeface="Raleway"/>
            </a:endParaRPr>
          </a:p>
          <a:p>
            <a:pPr marL="251460" indent="-251460">
              <a:buSzPct val="75000"/>
              <a:buBlip>
                <a:blip r:embed="rId3"/>
              </a:buBlip>
            </a:pPr>
            <a:endParaRPr lang="en-GB">
              <a:solidFill>
                <a:srgbClr val="5E5355"/>
              </a:solidFill>
              <a:latin typeface="Raleway Light"/>
            </a:endParaRPr>
          </a:p>
          <a:p>
            <a:pPr marL="251460" indent="-251460">
              <a:buSzPct val="75000"/>
              <a:buBlip>
                <a:blip r:embed="rId3"/>
              </a:buBlip>
            </a:pPr>
            <a:r>
              <a:rPr lang="en-GB">
                <a:solidFill>
                  <a:srgbClr val="5E5355"/>
                </a:solidFill>
                <a:latin typeface="Raleway Light"/>
              </a:rPr>
              <a:t>Review DEI information included on job advertisements</a:t>
            </a:r>
            <a:endParaRPr lang="en-GB" err="1">
              <a:solidFill>
                <a:srgbClr val="5E5355"/>
              </a:solidFill>
              <a:latin typeface="Raleway Light"/>
            </a:endParaRPr>
          </a:p>
        </p:txBody>
      </p:sp>
      <p:sp>
        <p:nvSpPr>
          <p:cNvPr id="6" name="Google Shape;71;p15">
            <a:extLst>
              <a:ext uri="{FF2B5EF4-FFF2-40B4-BE49-F238E27FC236}">
                <a16:creationId xmlns:a16="http://schemas.microsoft.com/office/drawing/2014/main" id="{D710D687-AF0F-CEB8-2B5D-EEABE5C12B64}"/>
              </a:ext>
            </a:extLst>
          </p:cNvPr>
          <p:cNvSpPr txBox="1"/>
          <p:nvPr/>
        </p:nvSpPr>
        <p:spPr>
          <a:xfrm>
            <a:off x="4988924" y="2135223"/>
            <a:ext cx="3549460" cy="1621084"/>
          </a:xfrm>
          <a:prstGeom prst="rect">
            <a:avLst/>
          </a:prstGeom>
          <a:noFill/>
          <a:ln>
            <a:noFill/>
          </a:ln>
        </p:spPr>
        <p:txBody>
          <a:bodyPr spcFirstLastPara="1" wrap="square" lIns="91425" tIns="91425" rIns="91425" bIns="91425" anchor="ctr" anchorCtr="0">
            <a:noAutofit/>
          </a:bodyPr>
          <a:lstStyle/>
          <a:p>
            <a:pPr marL="251460" indent="-251460">
              <a:buSzPct val="75000"/>
              <a:buBlip>
                <a:blip r:embed="rId3"/>
              </a:buBlip>
            </a:pPr>
            <a:r>
              <a:rPr lang="en-GB">
                <a:solidFill>
                  <a:srgbClr val="5E5355"/>
                </a:solidFill>
                <a:latin typeface="Raleway Light"/>
                <a:ea typeface="Raleway Light"/>
                <a:cs typeface="Raleway Light"/>
              </a:rPr>
              <a:t>Policy changes made with regards to prioritising local suppliers where possible</a:t>
            </a:r>
          </a:p>
          <a:p>
            <a:pPr marL="251460" indent="-251460">
              <a:buSzPct val="75000"/>
              <a:buBlip>
                <a:blip r:embed="rId3"/>
              </a:buBlip>
            </a:pPr>
            <a:endParaRPr lang="en-GB">
              <a:solidFill>
                <a:srgbClr val="5E5355"/>
              </a:solidFill>
              <a:latin typeface="Raleway Light"/>
              <a:ea typeface="Raleway Light"/>
            </a:endParaRPr>
          </a:p>
          <a:p>
            <a:pPr marL="251460" indent="-251460">
              <a:buSzPct val="75000"/>
              <a:buBlip>
                <a:blip r:embed="rId3"/>
              </a:buBlip>
            </a:pPr>
            <a:r>
              <a:rPr lang="en-GB">
                <a:solidFill>
                  <a:srgbClr val="5E5355"/>
                </a:solidFill>
                <a:latin typeface="Raleway Light"/>
                <a:ea typeface="Raleway Light"/>
              </a:rPr>
              <a:t>Ensured that all job advertisements include relevant DEI information</a:t>
            </a:r>
          </a:p>
        </p:txBody>
      </p:sp>
    </p:spTree>
    <p:extLst>
      <p:ext uri="{BB962C8B-B14F-4D97-AF65-F5344CB8AC3E}">
        <p14:creationId xmlns:p14="http://schemas.microsoft.com/office/powerpoint/2010/main" val="3553080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1"/>
          <p:cNvPicPr preferRelativeResize="0"/>
          <p:nvPr/>
        </p:nvPicPr>
        <p:blipFill rotWithShape="1">
          <a:blip r:embed="rId3">
            <a:alphaModFix/>
          </a:blip>
          <a:srcRect r="950"/>
          <a:stretch/>
        </p:blipFill>
        <p:spPr>
          <a:xfrm>
            <a:off x="-3" y="0"/>
            <a:ext cx="9144003" cy="5143500"/>
          </a:xfrm>
          <a:prstGeom prst="rect">
            <a:avLst/>
          </a:prstGeom>
          <a:noFill/>
          <a:ln>
            <a:noFill/>
          </a:ln>
        </p:spPr>
      </p:pic>
      <p:sp>
        <p:nvSpPr>
          <p:cNvPr id="163" name="Google Shape;163;p21"/>
          <p:cNvSpPr txBox="1"/>
          <p:nvPr/>
        </p:nvSpPr>
        <p:spPr>
          <a:xfrm>
            <a:off x="355350" y="1112154"/>
            <a:ext cx="8433300" cy="5625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GB" sz="3100">
                <a:solidFill>
                  <a:schemeClr val="dk2"/>
                </a:solidFill>
                <a:latin typeface="Playfair Display ExtraBold"/>
                <a:ea typeface="Playfair Display ExtraBold"/>
                <a:cs typeface="Playfair Display ExtraBold"/>
                <a:sym typeface="Playfair Display ExtraBold"/>
              </a:rPr>
              <a:t>Plans for the next </a:t>
            </a:r>
            <a:r>
              <a:rPr lang="en-GB" sz="3100" i="1">
                <a:solidFill>
                  <a:srgbClr val="DA2033"/>
                </a:solidFill>
                <a:latin typeface="Playfair Display ExtraBold"/>
                <a:ea typeface="Playfair Display ExtraBold"/>
                <a:cs typeface="Playfair Display ExtraBold"/>
                <a:sym typeface="Playfair Display ExtraBold"/>
              </a:rPr>
              <a:t>12 months.</a:t>
            </a:r>
            <a:endParaRPr sz="3100" i="1">
              <a:solidFill>
                <a:srgbClr val="DA2033"/>
              </a:solidFill>
              <a:latin typeface="Playfair Display ExtraBold"/>
              <a:ea typeface="Playfair Display ExtraBold"/>
              <a:cs typeface="Playfair Display ExtraBold"/>
              <a:sym typeface="Playfair Display ExtraBold"/>
            </a:endParaRPr>
          </a:p>
        </p:txBody>
      </p:sp>
      <p:sp>
        <p:nvSpPr>
          <p:cNvPr id="170" name="Google Shape;170;p21"/>
          <p:cNvSpPr/>
          <p:nvPr/>
        </p:nvSpPr>
        <p:spPr>
          <a:xfrm>
            <a:off x="1180073" y="2212331"/>
            <a:ext cx="6791572" cy="1816414"/>
          </a:xfrm>
          <a:prstGeom prst="roundRect">
            <a:avLst>
              <a:gd name="adj" fmla="val 16667"/>
            </a:avLst>
          </a:prstGeom>
          <a:solidFill>
            <a:srgbClr val="5E535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GB">
                <a:solidFill>
                  <a:schemeClr val="lt1"/>
                </a:solidFill>
                <a:latin typeface="Raleway"/>
                <a:ea typeface="Raleway"/>
                <a:cs typeface="Raleway"/>
              </a:rPr>
              <a:t>Explore local volunteering opportunities for all staff</a:t>
            </a:r>
          </a:p>
          <a:p>
            <a:pPr algn="ctr"/>
            <a:endParaRPr lang="en-GB">
              <a:solidFill>
                <a:schemeClr val="lt1"/>
              </a:solidFill>
              <a:latin typeface="Raleway"/>
              <a:ea typeface="Raleway"/>
              <a:cs typeface="Raleway"/>
            </a:endParaRPr>
          </a:p>
          <a:p>
            <a:pPr algn="ctr"/>
            <a:r>
              <a:rPr lang="en-GB">
                <a:solidFill>
                  <a:schemeClr val="lt1"/>
                </a:solidFill>
                <a:latin typeface="Raleway"/>
                <a:ea typeface="Raleway"/>
                <a:cs typeface="Raleway"/>
              </a:rPr>
              <a:t>Consider new ways of engaging local suppliers</a:t>
            </a:r>
          </a:p>
          <a:p>
            <a:pPr algn="ctr"/>
            <a:endParaRPr lang="en-GB">
              <a:solidFill>
                <a:schemeClr val="lt1"/>
              </a:solidFill>
              <a:latin typeface="Raleway"/>
              <a:ea typeface="Raleway"/>
              <a:cs typeface="Raleway"/>
            </a:endParaRPr>
          </a:p>
          <a:p>
            <a:pPr algn="ctr"/>
            <a:r>
              <a:rPr lang="en-GB">
                <a:solidFill>
                  <a:schemeClr val="lt1"/>
                </a:solidFill>
                <a:latin typeface="Raleway"/>
                <a:ea typeface="Raleway"/>
                <a:cs typeface="Raleway"/>
              </a:rPr>
              <a:t>Continue to push for DEI initiatives in the local community</a:t>
            </a:r>
          </a:p>
        </p:txBody>
      </p:sp>
    </p:spTree>
    <p:extLst>
      <p:ext uri="{BB962C8B-B14F-4D97-AF65-F5344CB8AC3E}">
        <p14:creationId xmlns:p14="http://schemas.microsoft.com/office/powerpoint/2010/main" val="867298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EFEC"/>
        </a:solidFill>
        <a:effectLst/>
      </p:bgPr>
    </p:bg>
    <p:spTree>
      <p:nvGrpSpPr>
        <p:cNvPr id="1" name="Shape 117"/>
        <p:cNvGrpSpPr/>
        <p:nvPr/>
      </p:nvGrpSpPr>
      <p:grpSpPr>
        <a:xfrm>
          <a:off x="0" y="0"/>
          <a:ext cx="0" cy="0"/>
          <a:chOff x="0" y="0"/>
          <a:chExt cx="0" cy="0"/>
        </a:xfrm>
      </p:grpSpPr>
      <p:grpSp>
        <p:nvGrpSpPr>
          <p:cNvPr id="3" name="Group 2">
            <a:extLst>
              <a:ext uri="{FF2B5EF4-FFF2-40B4-BE49-F238E27FC236}">
                <a16:creationId xmlns:a16="http://schemas.microsoft.com/office/drawing/2014/main" id="{7084F57A-6252-D487-023C-17067DB18B04}"/>
              </a:ext>
            </a:extLst>
          </p:cNvPr>
          <p:cNvGrpSpPr/>
          <p:nvPr/>
        </p:nvGrpSpPr>
        <p:grpSpPr>
          <a:xfrm>
            <a:off x="327354" y="953236"/>
            <a:ext cx="8495243" cy="849900"/>
            <a:chOff x="-478184" y="488927"/>
            <a:chExt cx="8495243" cy="849900"/>
          </a:xfrm>
        </p:grpSpPr>
        <p:sp>
          <p:nvSpPr>
            <p:cNvPr id="128" name="Google Shape;128;p19"/>
            <p:cNvSpPr txBox="1"/>
            <p:nvPr/>
          </p:nvSpPr>
          <p:spPr>
            <a:xfrm>
              <a:off x="-478184" y="488927"/>
              <a:ext cx="3993955" cy="849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2000">
                  <a:solidFill>
                    <a:srgbClr val="5E5355"/>
                  </a:solidFill>
                  <a:latin typeface="Playfair Display ExtraBold"/>
                  <a:ea typeface="Playfair Display ExtraBold"/>
                  <a:cs typeface="Playfair Display ExtraBold"/>
                  <a:sym typeface="Playfair Display ExtraBold"/>
                </a:rPr>
                <a:t>What we said </a:t>
              </a:r>
              <a:r>
                <a:rPr lang="en-GB" sz="2000" i="1">
                  <a:solidFill>
                    <a:srgbClr val="DA2033"/>
                  </a:solidFill>
                  <a:latin typeface="Playfair Display ExtraBold"/>
                  <a:ea typeface="Playfair Display ExtraBold"/>
                  <a:cs typeface="Playfair Display ExtraBold"/>
                  <a:sym typeface="Playfair Display ExtraBold"/>
                </a:rPr>
                <a:t>we’d do.</a:t>
              </a:r>
              <a:endParaRPr lang="en-US" sz="2000" i="1">
                <a:solidFill>
                  <a:srgbClr val="DA2033"/>
                </a:solidFill>
                <a:latin typeface="Playfair Display ExtraBold"/>
                <a:ea typeface="Playfair Display ExtraBold"/>
                <a:cs typeface="Playfair Display ExtraBold"/>
              </a:endParaRPr>
            </a:p>
          </p:txBody>
        </p:sp>
        <p:sp>
          <p:nvSpPr>
            <p:cNvPr id="2" name="Google Shape;128;p19">
              <a:extLst>
                <a:ext uri="{FF2B5EF4-FFF2-40B4-BE49-F238E27FC236}">
                  <a16:creationId xmlns:a16="http://schemas.microsoft.com/office/drawing/2014/main" id="{29AFB236-541A-0609-FEDE-0019C34EABA8}"/>
                </a:ext>
              </a:extLst>
            </p:cNvPr>
            <p:cNvSpPr txBox="1"/>
            <p:nvPr/>
          </p:nvSpPr>
          <p:spPr>
            <a:xfrm>
              <a:off x="3526478" y="488927"/>
              <a:ext cx="4490581" cy="849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2000">
                  <a:solidFill>
                    <a:srgbClr val="5E5355"/>
                  </a:solidFill>
                  <a:latin typeface="Playfair Display ExtraBold"/>
                  <a:ea typeface="Playfair Display ExtraBold"/>
                  <a:cs typeface="Playfair Display ExtraBold"/>
                  <a:sym typeface="Playfair Display ExtraBold"/>
                </a:rPr>
                <a:t>What we </a:t>
              </a:r>
              <a:r>
                <a:rPr lang="en-GB" sz="2000" i="1">
                  <a:solidFill>
                    <a:srgbClr val="DA2033"/>
                  </a:solidFill>
                  <a:latin typeface="Playfair Display ExtraBold"/>
                  <a:ea typeface="Playfair Display ExtraBold"/>
                  <a:cs typeface="Playfair Display ExtraBold"/>
                  <a:sym typeface="Playfair Display ExtraBold"/>
                </a:rPr>
                <a:t>did.</a:t>
              </a:r>
              <a:endParaRPr sz="2000" i="1">
                <a:solidFill>
                  <a:srgbClr val="DA2033"/>
                </a:solidFill>
                <a:latin typeface="Playfair Display ExtraBold"/>
                <a:ea typeface="Playfair Display ExtraBold"/>
                <a:cs typeface="Playfair Display ExtraBold"/>
                <a:sym typeface="Playfair Display ExtraBold"/>
              </a:endParaRPr>
            </a:p>
          </p:txBody>
        </p:sp>
      </p:grpSp>
      <p:sp>
        <p:nvSpPr>
          <p:cNvPr id="4" name="Google Shape;128;p19">
            <a:extLst>
              <a:ext uri="{FF2B5EF4-FFF2-40B4-BE49-F238E27FC236}">
                <a16:creationId xmlns:a16="http://schemas.microsoft.com/office/drawing/2014/main" id="{8BCD195F-40B0-5C5A-93BD-588D143E5361}"/>
              </a:ext>
            </a:extLst>
          </p:cNvPr>
          <p:cNvSpPr txBox="1"/>
          <p:nvPr/>
        </p:nvSpPr>
        <p:spPr>
          <a:xfrm>
            <a:off x="3344175" y="106668"/>
            <a:ext cx="2455650" cy="849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2800" i="1">
                <a:solidFill>
                  <a:srgbClr val="5E5355"/>
                </a:solidFill>
                <a:latin typeface="Playfair Display ExtraBold"/>
                <a:ea typeface="Playfair Display ExtraBold"/>
                <a:cs typeface="Playfair Display ExtraBold"/>
                <a:sym typeface="Playfair Display ExtraBold"/>
              </a:rPr>
              <a:t>Environment</a:t>
            </a:r>
            <a:r>
              <a:rPr lang="en-GB" sz="2800" i="1">
                <a:solidFill>
                  <a:srgbClr val="DA2033"/>
                </a:solidFill>
                <a:latin typeface="Playfair Display ExtraBold"/>
                <a:ea typeface="Playfair Display ExtraBold"/>
                <a:cs typeface="Playfair Display ExtraBold"/>
                <a:sym typeface="Playfair Display ExtraBold"/>
              </a:rPr>
              <a:t>.</a:t>
            </a:r>
            <a:endParaRPr sz="2800" i="1">
              <a:solidFill>
                <a:srgbClr val="DA2033"/>
              </a:solidFill>
              <a:latin typeface="Playfair Display ExtraBold"/>
              <a:ea typeface="Playfair Display ExtraBold"/>
              <a:cs typeface="Playfair Display ExtraBold"/>
              <a:sym typeface="Playfair Display ExtraBold"/>
            </a:endParaRPr>
          </a:p>
        </p:txBody>
      </p:sp>
      <p:sp>
        <p:nvSpPr>
          <p:cNvPr id="5" name="Google Shape;71;p15">
            <a:extLst>
              <a:ext uri="{FF2B5EF4-FFF2-40B4-BE49-F238E27FC236}">
                <a16:creationId xmlns:a16="http://schemas.microsoft.com/office/drawing/2014/main" id="{DC40FBAB-B94A-B431-D8C1-77B5D5069639}"/>
              </a:ext>
            </a:extLst>
          </p:cNvPr>
          <p:cNvSpPr txBox="1"/>
          <p:nvPr/>
        </p:nvSpPr>
        <p:spPr>
          <a:xfrm>
            <a:off x="600988" y="1803136"/>
            <a:ext cx="3557184" cy="3130341"/>
          </a:xfrm>
          <a:prstGeom prst="rect">
            <a:avLst/>
          </a:prstGeom>
          <a:noFill/>
          <a:ln>
            <a:noFill/>
          </a:ln>
        </p:spPr>
        <p:txBody>
          <a:bodyPr spcFirstLastPara="1" wrap="square" lIns="91425" tIns="91425" rIns="91425" bIns="91425" anchor="ctr" anchorCtr="0">
            <a:noAutofit/>
          </a:bodyPr>
          <a:lstStyle/>
          <a:p>
            <a:pPr marL="251460" indent="-251460">
              <a:buSzPct val="75000"/>
              <a:buBlip>
                <a:blip r:embed="rId3"/>
              </a:buBlip>
            </a:pPr>
            <a:r>
              <a:rPr lang="en-GB">
                <a:solidFill>
                  <a:srgbClr val="5E5355"/>
                </a:solidFill>
                <a:latin typeface="Raleway Light"/>
                <a:ea typeface="Raleway Light"/>
                <a:cs typeface="Raleway Light"/>
                <a:sym typeface="Raleway Light"/>
              </a:rPr>
              <a:t>Discuss with the landlord about improved recycling in the leased office</a:t>
            </a:r>
            <a:endParaRPr lang="en-US">
              <a:latin typeface="Raleway Light"/>
              <a:ea typeface="Raleway Light"/>
              <a:cs typeface="Raleway Light"/>
              <a:sym typeface="Raleway Light"/>
            </a:endParaRPr>
          </a:p>
          <a:p>
            <a:pPr marL="251460" indent="-251460">
              <a:buSzPct val="75000"/>
              <a:buBlip>
                <a:blip r:embed="rId3"/>
              </a:buBlip>
            </a:pPr>
            <a:endParaRPr lang="en-US">
              <a:solidFill>
                <a:srgbClr val="5E5355"/>
              </a:solidFill>
              <a:latin typeface="Raleway Light"/>
              <a:ea typeface="Raleway Light"/>
              <a:cs typeface="Raleway Light"/>
              <a:sym typeface="Raleway Light"/>
            </a:endParaRPr>
          </a:p>
          <a:p>
            <a:pPr marL="251460" indent="-251460">
              <a:buSzPct val="75000"/>
              <a:buBlip>
                <a:blip r:embed="rId3"/>
              </a:buBlip>
            </a:pPr>
            <a:r>
              <a:rPr lang="en-US">
                <a:solidFill>
                  <a:srgbClr val="5E5355"/>
                </a:solidFill>
                <a:latin typeface="Raleway Light"/>
                <a:ea typeface="Raleway Light"/>
                <a:cs typeface="Raleway Light"/>
                <a:sym typeface="Raleway Light"/>
              </a:rPr>
              <a:t>Review the energy and water suppliers with the landlord to establish if preferred efficiencies can be attained</a:t>
            </a:r>
            <a:endParaRPr lang="en-US">
              <a:latin typeface="Raleway Light"/>
              <a:ea typeface="Raleway Light"/>
              <a:cs typeface="Raleway Light"/>
              <a:sym typeface="Raleway Light"/>
            </a:endParaRPr>
          </a:p>
          <a:p>
            <a:pPr marL="251460" indent="-251460">
              <a:buSzPct val="75000"/>
              <a:buBlip>
                <a:blip r:embed="rId3"/>
              </a:buBlip>
            </a:pPr>
            <a:endParaRPr lang="en-US">
              <a:solidFill>
                <a:srgbClr val="5E5355"/>
              </a:solidFill>
              <a:latin typeface="Raleway Light"/>
              <a:ea typeface="Raleway Light"/>
              <a:cs typeface="Raleway Light"/>
              <a:sym typeface="Raleway Light"/>
            </a:endParaRPr>
          </a:p>
          <a:p>
            <a:pPr marL="251460" indent="-251460">
              <a:buSzPct val="75000"/>
              <a:buBlip>
                <a:blip r:embed="rId3"/>
              </a:buBlip>
            </a:pPr>
            <a:r>
              <a:rPr lang="en-US">
                <a:solidFill>
                  <a:srgbClr val="5E5355"/>
                </a:solidFill>
                <a:latin typeface="Raleway Light"/>
                <a:ea typeface="Raleway Light"/>
                <a:cs typeface="Raleway Light"/>
                <a:sym typeface="Raleway Light"/>
              </a:rPr>
              <a:t>Consider</a:t>
            </a:r>
            <a:r>
              <a:rPr lang="en-US">
                <a:solidFill>
                  <a:srgbClr val="5E5355"/>
                </a:solidFill>
                <a:latin typeface="Raleway Light"/>
                <a:ea typeface="Raleway Light"/>
                <a:cs typeface="Raleway Light"/>
                <a:sym typeface="Raleway"/>
              </a:rPr>
              <a:t> a more environmentally efficient option for the business premises</a:t>
            </a:r>
            <a:endParaRPr lang="en-US">
              <a:ea typeface="Raleway Light"/>
            </a:endParaRPr>
          </a:p>
          <a:p>
            <a:pPr marL="251460" indent="-251460">
              <a:buSzPct val="75000"/>
              <a:buBlip>
                <a:blip r:embed="rId3"/>
              </a:buBlip>
            </a:pPr>
            <a:endParaRPr lang="en-US">
              <a:solidFill>
                <a:srgbClr val="5E5355"/>
              </a:solidFill>
              <a:latin typeface="Raleway Light"/>
              <a:sym typeface="Raleway"/>
            </a:endParaRPr>
          </a:p>
          <a:p>
            <a:pPr marL="251460" indent="-251460">
              <a:buSzPct val="75000"/>
              <a:buBlip>
                <a:blip r:embed="rId3"/>
              </a:buBlip>
            </a:pPr>
            <a:r>
              <a:rPr lang="en-US">
                <a:solidFill>
                  <a:srgbClr val="5E5355"/>
                </a:solidFill>
                <a:latin typeface="Raleway Light"/>
                <a:sym typeface="Raleway"/>
              </a:rPr>
              <a:t>Travel policy reviewed</a:t>
            </a:r>
            <a:endParaRPr lang="en-US"/>
          </a:p>
        </p:txBody>
      </p:sp>
      <p:sp>
        <p:nvSpPr>
          <p:cNvPr id="6" name="Google Shape;71;p15">
            <a:extLst>
              <a:ext uri="{FF2B5EF4-FFF2-40B4-BE49-F238E27FC236}">
                <a16:creationId xmlns:a16="http://schemas.microsoft.com/office/drawing/2014/main" id="{D710D687-AF0F-CEB8-2B5D-EEABE5C12B64}"/>
              </a:ext>
            </a:extLst>
          </p:cNvPr>
          <p:cNvSpPr txBox="1"/>
          <p:nvPr/>
        </p:nvSpPr>
        <p:spPr>
          <a:xfrm>
            <a:off x="4988924" y="1810860"/>
            <a:ext cx="3549460" cy="3130341"/>
          </a:xfrm>
          <a:prstGeom prst="rect">
            <a:avLst/>
          </a:prstGeom>
          <a:noFill/>
          <a:ln>
            <a:noFill/>
          </a:ln>
        </p:spPr>
        <p:txBody>
          <a:bodyPr spcFirstLastPara="1" wrap="square" lIns="91425" tIns="91425" rIns="91425" bIns="91425" anchor="ctr" anchorCtr="0">
            <a:noAutofit/>
          </a:bodyPr>
          <a:lstStyle/>
          <a:p>
            <a:pPr marL="251460" indent="-251460">
              <a:buSzPct val="75000"/>
              <a:buBlip>
                <a:blip r:embed="rId3"/>
              </a:buBlip>
            </a:pPr>
            <a:r>
              <a:rPr lang="en-GB">
                <a:solidFill>
                  <a:srgbClr val="5E5355"/>
                </a:solidFill>
                <a:latin typeface="Raleway Light"/>
                <a:ea typeface="Raleway Light"/>
                <a:cs typeface="Raleway Light"/>
                <a:sym typeface="Raleway Light"/>
              </a:rPr>
              <a:t>The landlord has now installed recycling bins throughout the building</a:t>
            </a:r>
            <a:endParaRPr lang="en-GB">
              <a:latin typeface="Raleway Light"/>
              <a:ea typeface="Raleway Light"/>
              <a:cs typeface="Raleway Light"/>
              <a:sym typeface="Raleway Light"/>
            </a:endParaRPr>
          </a:p>
          <a:p>
            <a:pPr marL="251460" indent="-251460">
              <a:buSzPct val="75000"/>
              <a:buBlip>
                <a:blip r:embed="rId3"/>
              </a:buBlip>
            </a:pPr>
            <a:endParaRPr lang="en-GB">
              <a:solidFill>
                <a:srgbClr val="5E5355"/>
              </a:solidFill>
              <a:latin typeface="Raleway Light"/>
              <a:ea typeface="Raleway Light"/>
              <a:cs typeface="Raleway Light"/>
              <a:sym typeface="Raleway Light"/>
            </a:endParaRPr>
          </a:p>
          <a:p>
            <a:pPr marL="251460" indent="-251460">
              <a:buSzPct val="75000"/>
              <a:buBlip>
                <a:blip r:embed="rId3"/>
              </a:buBlip>
            </a:pPr>
            <a:r>
              <a:rPr lang="en-GB">
                <a:solidFill>
                  <a:srgbClr val="5E5355"/>
                </a:solidFill>
                <a:latin typeface="Raleway Light"/>
                <a:ea typeface="Raleway Light"/>
                <a:cs typeface="Raleway Light"/>
                <a:sym typeface="Raleway Light"/>
              </a:rPr>
              <a:t>Discussions had with landlord confirmed suppliers were agreeable</a:t>
            </a:r>
            <a:endParaRPr lang="en-GB">
              <a:latin typeface="Raleway Light"/>
              <a:ea typeface="Raleway Light"/>
              <a:cs typeface="Raleway Light"/>
              <a:sym typeface="Raleway Light"/>
            </a:endParaRPr>
          </a:p>
          <a:p>
            <a:pPr marL="251460" indent="-251460">
              <a:buSzPct val="75000"/>
              <a:buBlip>
                <a:blip r:embed="rId3"/>
              </a:buBlip>
            </a:pPr>
            <a:endParaRPr lang="en-GB">
              <a:solidFill>
                <a:srgbClr val="5E5355"/>
              </a:solidFill>
              <a:latin typeface="Raleway Light"/>
              <a:ea typeface="Raleway Light"/>
              <a:cs typeface="Raleway Light"/>
              <a:sym typeface="Raleway Light"/>
            </a:endParaRPr>
          </a:p>
          <a:p>
            <a:pPr marL="251460" indent="-251460">
              <a:buSzPct val="75000"/>
              <a:buBlip>
                <a:blip r:embed="rId3"/>
              </a:buBlip>
            </a:pPr>
            <a:r>
              <a:rPr lang="en-GB">
                <a:solidFill>
                  <a:srgbClr val="5E5355"/>
                </a:solidFill>
                <a:latin typeface="Raleway Light"/>
                <a:ea typeface="Raleway Light"/>
                <a:cs typeface="Raleway Light"/>
                <a:sym typeface="Raleway Light"/>
              </a:rPr>
              <a:t>Extended existing lease of our serviced office space as conforms to most environmental requirements</a:t>
            </a:r>
            <a:endParaRPr lang="en-GB">
              <a:latin typeface="Raleway Light"/>
              <a:ea typeface="Raleway Light"/>
              <a:cs typeface="Raleway Light"/>
              <a:sym typeface="Raleway Light"/>
            </a:endParaRPr>
          </a:p>
          <a:p>
            <a:pPr marL="251460" indent="-251460">
              <a:buSzPct val="75000"/>
              <a:buBlip>
                <a:blip r:embed="rId3"/>
              </a:buBlip>
            </a:pPr>
            <a:endParaRPr lang="en-GB">
              <a:solidFill>
                <a:srgbClr val="5E5355"/>
              </a:solidFill>
              <a:latin typeface="Raleway Light"/>
              <a:ea typeface="Raleway Light"/>
              <a:cs typeface="Raleway Light"/>
              <a:sym typeface="Raleway Light"/>
            </a:endParaRPr>
          </a:p>
          <a:p>
            <a:pPr marL="251460" indent="-251460">
              <a:buSzPct val="75000"/>
              <a:buBlip>
                <a:blip r:embed="rId3"/>
              </a:buBlip>
            </a:pPr>
            <a:r>
              <a:rPr lang="en-GB">
                <a:solidFill>
                  <a:srgbClr val="5E5355"/>
                </a:solidFill>
                <a:latin typeface="Raleway Light"/>
                <a:ea typeface="Raleway Light"/>
                <a:cs typeface="Raleway Light"/>
                <a:sym typeface="Raleway Light"/>
              </a:rPr>
              <a:t>Employees  prioritise virtual meetings and  meet in person </a:t>
            </a:r>
            <a:r>
              <a:rPr lang="en-GB">
                <a:solidFill>
                  <a:srgbClr val="5E5355"/>
                </a:solidFill>
                <a:latin typeface="Raleway Light"/>
                <a:ea typeface="Raleway Light"/>
                <a:cs typeface="Raleway Light"/>
              </a:rPr>
              <a:t>monthly</a:t>
            </a:r>
            <a:r>
              <a:rPr lang="en-GB">
                <a:solidFill>
                  <a:srgbClr val="5E5355"/>
                </a:solidFill>
                <a:latin typeface="Raleway Light"/>
                <a:ea typeface="Raleway Light"/>
                <a:cs typeface="Raleway Light"/>
                <a:sym typeface="Raleway Light"/>
              </a:rPr>
              <a:t> to minimise the impact of travel/commuting</a:t>
            </a:r>
            <a:endParaRPr lang="en-GB">
              <a:latin typeface="Raleway Light"/>
              <a:ea typeface="Raleway Light"/>
              <a:cs typeface="Raleway Light"/>
            </a:endParaRPr>
          </a:p>
        </p:txBody>
      </p:sp>
    </p:spTree>
    <p:extLst>
      <p:ext uri="{BB962C8B-B14F-4D97-AF65-F5344CB8AC3E}">
        <p14:creationId xmlns:p14="http://schemas.microsoft.com/office/powerpoint/2010/main" val="3531139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1"/>
          <p:cNvPicPr preferRelativeResize="0"/>
          <p:nvPr/>
        </p:nvPicPr>
        <p:blipFill rotWithShape="1">
          <a:blip r:embed="rId3">
            <a:alphaModFix/>
          </a:blip>
          <a:srcRect r="950"/>
          <a:stretch/>
        </p:blipFill>
        <p:spPr>
          <a:xfrm>
            <a:off x="-3" y="0"/>
            <a:ext cx="9144003" cy="5143500"/>
          </a:xfrm>
          <a:prstGeom prst="rect">
            <a:avLst/>
          </a:prstGeom>
          <a:noFill/>
          <a:ln>
            <a:noFill/>
          </a:ln>
        </p:spPr>
      </p:pic>
      <p:sp>
        <p:nvSpPr>
          <p:cNvPr id="163" name="Google Shape;163;p21"/>
          <p:cNvSpPr txBox="1"/>
          <p:nvPr/>
        </p:nvSpPr>
        <p:spPr>
          <a:xfrm>
            <a:off x="355350" y="1112154"/>
            <a:ext cx="8433300" cy="5625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GB" sz="3100" b="1">
                <a:solidFill>
                  <a:schemeClr val="dk2"/>
                </a:solidFill>
                <a:latin typeface="Playfair Display ExtraBold"/>
                <a:ea typeface="Playfair Display ExtraBold"/>
                <a:cs typeface="Playfair Display ExtraBold"/>
                <a:sym typeface="Playfair Display ExtraBold"/>
              </a:rPr>
              <a:t>Plans for the next </a:t>
            </a:r>
            <a:r>
              <a:rPr lang="en-GB" sz="3100" b="1" i="1">
                <a:solidFill>
                  <a:srgbClr val="DA2033"/>
                </a:solidFill>
                <a:latin typeface="Playfair Display ExtraBold"/>
                <a:ea typeface="Playfair Display ExtraBold"/>
                <a:cs typeface="Playfair Display ExtraBold"/>
                <a:sym typeface="Playfair Display ExtraBold"/>
              </a:rPr>
              <a:t>12 months.</a:t>
            </a:r>
            <a:endParaRPr sz="3100" b="1" i="1">
              <a:solidFill>
                <a:srgbClr val="DA2033"/>
              </a:solidFill>
              <a:latin typeface="Playfair Display ExtraBold"/>
              <a:ea typeface="Playfair Display ExtraBold"/>
              <a:cs typeface="Playfair Display ExtraBold"/>
              <a:sym typeface="Playfair Display ExtraBold"/>
            </a:endParaRPr>
          </a:p>
        </p:txBody>
      </p:sp>
      <p:sp>
        <p:nvSpPr>
          <p:cNvPr id="170" name="Google Shape;170;p21"/>
          <p:cNvSpPr/>
          <p:nvPr/>
        </p:nvSpPr>
        <p:spPr>
          <a:xfrm>
            <a:off x="1180073" y="2212331"/>
            <a:ext cx="6791572" cy="1816414"/>
          </a:xfrm>
          <a:prstGeom prst="roundRect">
            <a:avLst>
              <a:gd name="adj" fmla="val 16667"/>
            </a:avLst>
          </a:prstGeom>
          <a:solidFill>
            <a:srgbClr val="5E535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GB">
                <a:solidFill>
                  <a:schemeClr val="lt1"/>
                </a:solidFill>
                <a:latin typeface="Raleway"/>
                <a:ea typeface="Raleway"/>
                <a:cs typeface="Raleway"/>
                <a:sym typeface="Raleway"/>
              </a:rPr>
              <a:t>Review with landlord as to how monitor both water usage and waste </a:t>
            </a:r>
            <a:endParaRPr lang="en-GB">
              <a:solidFill>
                <a:schemeClr val="lt1"/>
              </a:solidFill>
              <a:latin typeface="Raleway"/>
            </a:endParaRPr>
          </a:p>
          <a:p>
            <a:pPr algn="ctr"/>
            <a:endParaRPr lang="en-GB">
              <a:solidFill>
                <a:schemeClr val="lt1"/>
              </a:solidFill>
              <a:latin typeface="Raleway"/>
              <a:ea typeface="Raleway"/>
              <a:cs typeface="Raleway"/>
              <a:sym typeface="Raleway"/>
            </a:endParaRPr>
          </a:p>
          <a:p>
            <a:pPr algn="ctr"/>
            <a:r>
              <a:rPr lang="en-GB">
                <a:solidFill>
                  <a:schemeClr val="lt1"/>
                </a:solidFill>
                <a:latin typeface="Raleway"/>
                <a:ea typeface="Raleway"/>
                <a:cs typeface="Raleway"/>
                <a:sym typeface="Raleway"/>
              </a:rPr>
              <a:t>Enquire about changes in the building to low flow water supplies </a:t>
            </a:r>
            <a:endParaRPr lang="en-GB">
              <a:solidFill>
                <a:schemeClr val="lt1"/>
              </a:solidFill>
              <a:latin typeface="Raleway"/>
              <a:ea typeface="Raleway"/>
              <a:cs typeface="Raleway"/>
            </a:endParaRPr>
          </a:p>
          <a:p>
            <a:pPr algn="ctr"/>
            <a:endParaRPr lang="en-GB">
              <a:solidFill>
                <a:schemeClr val="lt1"/>
              </a:solidFill>
              <a:latin typeface="Raleway"/>
              <a:ea typeface="Raleway"/>
              <a:cs typeface="Raleway"/>
              <a:sym typeface="Raleway"/>
            </a:endParaRPr>
          </a:p>
          <a:p>
            <a:pPr algn="ctr"/>
            <a:r>
              <a:rPr lang="en-GB">
                <a:solidFill>
                  <a:schemeClr val="lt1"/>
                </a:solidFill>
                <a:latin typeface="Raleway"/>
                <a:ea typeface="Raleway"/>
                <a:cs typeface="Raleway"/>
                <a:sym typeface="Raleway"/>
              </a:rPr>
              <a:t>Follow up re the use of non-toxic cleaning products</a:t>
            </a:r>
            <a:r>
              <a:rPr lang="en-GB" sz="1000">
                <a:solidFill>
                  <a:schemeClr val="lt1"/>
                </a:solidFill>
                <a:latin typeface="Raleway"/>
                <a:ea typeface="Raleway"/>
                <a:cs typeface="Raleway"/>
                <a:sym typeface="Raleway"/>
              </a:rPr>
              <a:t> </a:t>
            </a:r>
            <a:endParaRPr lang="en-GB" sz="1000">
              <a:solidFill>
                <a:schemeClr val="lt1"/>
              </a:solidFill>
              <a:latin typeface="Raleway"/>
              <a:ea typeface="Raleway"/>
              <a:cs typeface="Raleway"/>
            </a:endParaRPr>
          </a:p>
        </p:txBody>
      </p:sp>
    </p:spTree>
    <p:extLst>
      <p:ext uri="{BB962C8B-B14F-4D97-AF65-F5344CB8AC3E}">
        <p14:creationId xmlns:p14="http://schemas.microsoft.com/office/powerpoint/2010/main" val="2903977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EFEC"/>
        </a:solidFill>
        <a:effectLst/>
      </p:bgPr>
    </p:bg>
    <p:spTree>
      <p:nvGrpSpPr>
        <p:cNvPr id="1" name="Shape 174"/>
        <p:cNvGrpSpPr/>
        <p:nvPr/>
      </p:nvGrpSpPr>
      <p:grpSpPr>
        <a:xfrm>
          <a:off x="0" y="0"/>
          <a:ext cx="0" cy="0"/>
          <a:chOff x="0" y="0"/>
          <a:chExt cx="0" cy="0"/>
        </a:xfrm>
      </p:grpSpPr>
      <p:sp>
        <p:nvSpPr>
          <p:cNvPr id="176" name="Google Shape;176;p22"/>
          <p:cNvSpPr txBox="1"/>
          <p:nvPr/>
        </p:nvSpPr>
        <p:spPr>
          <a:xfrm>
            <a:off x="4211050" y="1571825"/>
            <a:ext cx="3169463" cy="1314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2000" b="1" i="1">
                <a:solidFill>
                  <a:srgbClr val="DA2033"/>
                </a:solidFill>
                <a:latin typeface="Raleway"/>
                <a:ea typeface="Raleway Light"/>
                <a:cs typeface="Raleway Light"/>
                <a:sym typeface="Raleway"/>
              </a:rPr>
              <a:t>THANK YOU</a:t>
            </a:r>
            <a:br>
              <a:rPr lang="en-GB" sz="1200">
                <a:solidFill>
                  <a:srgbClr val="5E5355"/>
                </a:solidFill>
                <a:latin typeface="Raleway Light"/>
                <a:ea typeface="Raleway Light"/>
                <a:cs typeface="Raleway Light"/>
                <a:sym typeface="Raleway Light"/>
              </a:rPr>
            </a:br>
            <a:r>
              <a:rPr lang="en-GB" sz="1600" b="1">
                <a:solidFill>
                  <a:srgbClr val="5E5355"/>
                </a:solidFill>
                <a:latin typeface="Raleway Light"/>
                <a:ea typeface="Raleway Light"/>
                <a:cs typeface="Raleway Light"/>
                <a:sym typeface="Raleway Light"/>
              </a:rPr>
              <a:t>The legal support you need.</a:t>
            </a:r>
          </a:p>
          <a:p>
            <a:pPr marL="0" lvl="0" indent="0" algn="l" rtl="0">
              <a:lnSpc>
                <a:spcPct val="115000"/>
              </a:lnSpc>
              <a:spcBef>
                <a:spcPts val="0"/>
              </a:spcBef>
              <a:spcAft>
                <a:spcPts val="0"/>
              </a:spcAft>
              <a:buNone/>
            </a:pPr>
            <a:r>
              <a:rPr lang="en-GB" sz="1600" i="1">
                <a:solidFill>
                  <a:srgbClr val="5E5355"/>
                </a:solidFill>
                <a:latin typeface="Raleway Light"/>
                <a:ea typeface="Raleway Light"/>
                <a:cs typeface="Raleway Light"/>
                <a:sym typeface="Raleway Light"/>
              </a:rPr>
              <a:t>The opportunity legal talent deserves </a:t>
            </a:r>
            <a:endParaRPr sz="1600" i="1">
              <a:solidFill>
                <a:srgbClr val="5E5355"/>
              </a:solidFill>
              <a:latin typeface="Raleway Light"/>
              <a:ea typeface="Raleway Light"/>
              <a:cs typeface="Raleway Light"/>
              <a:sym typeface="Raleway Light"/>
            </a:endParaRPr>
          </a:p>
        </p:txBody>
      </p:sp>
      <p:pic>
        <p:nvPicPr>
          <p:cNvPr id="177" name="Google Shape;177;p22"/>
          <p:cNvPicPr preferRelativeResize="0"/>
          <p:nvPr/>
        </p:nvPicPr>
        <p:blipFill>
          <a:blip r:embed="rId3">
            <a:alphaModFix/>
          </a:blip>
          <a:stretch>
            <a:fillRect/>
          </a:stretch>
        </p:blipFill>
        <p:spPr>
          <a:xfrm>
            <a:off x="1670550" y="3896675"/>
            <a:ext cx="5810248" cy="590125"/>
          </a:xfrm>
          <a:prstGeom prst="rect">
            <a:avLst/>
          </a:prstGeom>
          <a:noFill/>
          <a:ln>
            <a:noFill/>
          </a:ln>
        </p:spPr>
      </p:pic>
      <p:sp>
        <p:nvSpPr>
          <p:cNvPr id="178" name="Google Shape;178;p22"/>
          <p:cNvSpPr txBox="1"/>
          <p:nvPr/>
        </p:nvSpPr>
        <p:spPr>
          <a:xfrm>
            <a:off x="3634150" y="3896675"/>
            <a:ext cx="1524000" cy="590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600"/>
              </a:spcAft>
              <a:buNone/>
            </a:pPr>
            <a:r>
              <a:rPr lang="en-GB" sz="850" i="1">
                <a:solidFill>
                  <a:srgbClr val="5E5355"/>
                </a:solidFill>
                <a:latin typeface="Raleway SemiBold"/>
                <a:ea typeface="Raleway SemiBold"/>
                <a:cs typeface="Raleway SemiBold"/>
                <a:sym typeface="Raleway SemiBold"/>
              </a:rPr>
              <a:t>Obelisk Support,</a:t>
            </a:r>
            <a:br>
              <a:rPr lang="en-GB" sz="850" i="1">
                <a:solidFill>
                  <a:srgbClr val="5E5355"/>
                </a:solidFill>
                <a:latin typeface="Raleway SemiBold"/>
                <a:ea typeface="Raleway SemiBold"/>
                <a:cs typeface="Raleway SemiBold"/>
                <a:sym typeface="Raleway SemiBold"/>
              </a:rPr>
            </a:br>
            <a:r>
              <a:rPr lang="en-GB" sz="850" i="1">
                <a:solidFill>
                  <a:srgbClr val="5E5355"/>
                </a:solidFill>
                <a:latin typeface="Raleway SemiBold"/>
                <a:ea typeface="Raleway SemiBold"/>
                <a:cs typeface="Raleway SemiBold"/>
                <a:sym typeface="Raleway SemiBold"/>
              </a:rPr>
              <a:t>44 Southampton Buildings</a:t>
            </a:r>
            <a:br>
              <a:rPr lang="en-GB" sz="850" i="1">
                <a:solidFill>
                  <a:srgbClr val="5E5355"/>
                </a:solidFill>
                <a:latin typeface="Raleway SemiBold"/>
                <a:ea typeface="Raleway SemiBold"/>
                <a:cs typeface="Raleway SemiBold"/>
                <a:sym typeface="Raleway SemiBold"/>
              </a:rPr>
            </a:br>
            <a:r>
              <a:rPr lang="en-GB" sz="850" i="1">
                <a:solidFill>
                  <a:srgbClr val="5E5355"/>
                </a:solidFill>
                <a:latin typeface="Raleway SemiBold"/>
                <a:ea typeface="Raleway SemiBold"/>
                <a:cs typeface="Raleway SemiBold"/>
                <a:sym typeface="Raleway SemiBold"/>
              </a:rPr>
              <a:t>London WC2A 1AP</a:t>
            </a:r>
            <a:endParaRPr sz="850" i="1">
              <a:solidFill>
                <a:srgbClr val="5E5355"/>
              </a:solidFill>
              <a:latin typeface="Raleway SemiBold"/>
              <a:ea typeface="Raleway SemiBold"/>
              <a:cs typeface="Raleway SemiBold"/>
              <a:sym typeface="Raleway SemiBold"/>
            </a:endParaRPr>
          </a:p>
        </p:txBody>
      </p:sp>
      <p:sp>
        <p:nvSpPr>
          <p:cNvPr id="179" name="Google Shape;179;p22"/>
          <p:cNvSpPr txBox="1"/>
          <p:nvPr/>
        </p:nvSpPr>
        <p:spPr>
          <a:xfrm>
            <a:off x="5317425" y="3896675"/>
            <a:ext cx="1467300" cy="590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600"/>
              </a:spcAft>
              <a:buNone/>
            </a:pPr>
            <a:r>
              <a:rPr lang="en-GB" sz="850" i="1">
                <a:solidFill>
                  <a:srgbClr val="5E5355"/>
                </a:solidFill>
                <a:latin typeface="Raleway SemiBold"/>
                <a:ea typeface="Raleway SemiBold"/>
                <a:cs typeface="Raleway SemiBold"/>
                <a:sym typeface="Raleway SemiBold"/>
              </a:rPr>
              <a:t>+44(0) 207 965 7564</a:t>
            </a:r>
            <a:br>
              <a:rPr lang="en-GB" sz="850" i="1">
                <a:solidFill>
                  <a:srgbClr val="5E5355"/>
                </a:solidFill>
                <a:latin typeface="Raleway SemiBold"/>
                <a:ea typeface="Raleway SemiBold"/>
                <a:cs typeface="Raleway SemiBold"/>
                <a:sym typeface="Raleway SemiBold"/>
              </a:rPr>
            </a:br>
            <a:r>
              <a:rPr lang="en-GB" sz="850" b="1" i="1">
                <a:solidFill>
                  <a:srgbClr val="5E5355"/>
                </a:solidFill>
                <a:uFill>
                  <a:noFill/>
                </a:uFill>
                <a:latin typeface="Raleway"/>
                <a:ea typeface="Raleway"/>
                <a:cs typeface="Raleway"/>
                <a:sym typeface="Raleway"/>
                <a:hlinkClick r:id="rId4">
                  <a:extLst>
                    <a:ext uri="{A12FA001-AC4F-418D-AE19-62706E023703}">
                      <ahyp:hlinkClr xmlns:ahyp="http://schemas.microsoft.com/office/drawing/2018/hyperlinkcolor" val="tx"/>
                    </a:ext>
                  </a:extLst>
                </a:hlinkClick>
              </a:rPr>
              <a:t>Find us on Linkedin</a:t>
            </a:r>
            <a:br>
              <a:rPr lang="en-GB" sz="850" i="1">
                <a:solidFill>
                  <a:srgbClr val="5E5355"/>
                </a:solidFill>
                <a:latin typeface="Raleway SemiBold"/>
                <a:ea typeface="Raleway SemiBold"/>
                <a:cs typeface="Raleway SemiBold"/>
                <a:sym typeface="Raleway SemiBold"/>
              </a:rPr>
            </a:br>
            <a:r>
              <a:rPr lang="en-GB" sz="850" b="1" i="1">
                <a:solidFill>
                  <a:srgbClr val="DA2033"/>
                </a:solidFill>
                <a:uFill>
                  <a:noFill/>
                </a:uFill>
                <a:latin typeface="Raleway"/>
                <a:ea typeface="Raleway"/>
                <a:cs typeface="Raleway"/>
                <a:sym typeface="Raleway"/>
                <a:hlinkClick r:id="rId5">
                  <a:extLst>
                    <a:ext uri="{A12FA001-AC4F-418D-AE19-62706E023703}">
                      <ahyp:hlinkClr xmlns:ahyp="http://schemas.microsoft.com/office/drawing/2018/hyperlinkcolor" val="tx"/>
                    </a:ext>
                  </a:extLst>
                </a:hlinkClick>
              </a:rPr>
              <a:t>www.obelisksupport.com</a:t>
            </a:r>
            <a:endParaRPr sz="850" b="1" i="1">
              <a:solidFill>
                <a:srgbClr val="DA2033"/>
              </a:solidFill>
              <a:latin typeface="Raleway"/>
              <a:ea typeface="Raleway"/>
              <a:cs typeface="Raleway"/>
              <a:sym typeface="Raleway"/>
            </a:endParaRPr>
          </a:p>
        </p:txBody>
      </p:sp>
      <p:pic>
        <p:nvPicPr>
          <p:cNvPr id="2" name="Picture 1">
            <a:extLst>
              <a:ext uri="{FF2B5EF4-FFF2-40B4-BE49-F238E27FC236}">
                <a16:creationId xmlns:a16="http://schemas.microsoft.com/office/drawing/2014/main" id="{13B3E6C4-39C5-330F-94F3-2409D56BAC2E}"/>
              </a:ext>
            </a:extLst>
          </p:cNvPr>
          <p:cNvPicPr>
            <a:picLocks noChangeAspect="1"/>
          </p:cNvPicPr>
          <p:nvPr/>
        </p:nvPicPr>
        <p:blipFill>
          <a:blip r:embed="rId6"/>
          <a:stretch>
            <a:fillRect/>
          </a:stretch>
        </p:blipFill>
        <p:spPr>
          <a:xfrm>
            <a:off x="1589314" y="949750"/>
            <a:ext cx="2451100" cy="2559050"/>
          </a:xfrm>
          <a:prstGeom prst="rect">
            <a:avLst/>
          </a:prstGeom>
        </p:spPr>
      </p:pic>
    </p:spTree>
    <p:extLst>
      <p:ext uri="{BB962C8B-B14F-4D97-AF65-F5344CB8AC3E}">
        <p14:creationId xmlns:p14="http://schemas.microsoft.com/office/powerpoint/2010/main" val="100648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EFEC"/>
        </a:solid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l="79" r="526"/>
          <a:stretch/>
        </p:blipFill>
        <p:spPr>
          <a:xfrm>
            <a:off x="0" y="0"/>
            <a:ext cx="9144003" cy="5143500"/>
          </a:xfrm>
          <a:prstGeom prst="rect">
            <a:avLst/>
          </a:prstGeom>
          <a:noFill/>
          <a:ln>
            <a:noFill/>
          </a:ln>
        </p:spPr>
      </p:pic>
      <p:sp>
        <p:nvSpPr>
          <p:cNvPr id="62" name="Google Shape;62;p14"/>
          <p:cNvSpPr txBox="1"/>
          <p:nvPr/>
        </p:nvSpPr>
        <p:spPr>
          <a:xfrm>
            <a:off x="5447859" y="321860"/>
            <a:ext cx="3531393" cy="451803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b="1" i="1" dirty="0">
                <a:solidFill>
                  <a:schemeClr val="lt1"/>
                </a:solidFill>
                <a:latin typeface="Raleway"/>
                <a:ea typeface="Raleway"/>
                <a:cs typeface="Raleway"/>
                <a:sym typeface="Raleway"/>
              </a:rPr>
              <a:t>LETTER FROM DANA</a:t>
            </a:r>
            <a:endParaRPr sz="1000" b="1" i="1" dirty="0">
              <a:solidFill>
                <a:schemeClr val="lt1"/>
              </a:solidFill>
              <a:latin typeface="Raleway"/>
              <a:ea typeface="Raleway"/>
              <a:cs typeface="Raleway"/>
              <a:sym typeface="Raleway"/>
            </a:endParaRPr>
          </a:p>
          <a:p>
            <a:pPr>
              <a:spcBef>
                <a:spcPts val="1000"/>
              </a:spcBef>
            </a:pPr>
            <a:r>
              <a:rPr lang="en-GB" sz="1000" dirty="0">
                <a:solidFill>
                  <a:schemeClr val="bg1"/>
                </a:solidFill>
                <a:latin typeface="Raleway"/>
                <a:ea typeface="Raleway Light"/>
                <a:sym typeface="Raleway Light"/>
              </a:rPr>
              <a:t>As we reflect on another year in our journey, I am reminded of the vision that sparked the creation of Obelisk Support. In 2010, while exploring opportunities in India, I recognised a pressing issue: talented legal professionals in the UK were leaving their careers due to inflexible working conditions. This realisation led to a critical question: Why should skilled individuals abandon their professions when their life circumstances change? </a:t>
            </a:r>
          </a:p>
          <a:p>
            <a:pPr>
              <a:spcBef>
                <a:spcPts val="1000"/>
              </a:spcBef>
            </a:pPr>
            <a:r>
              <a:rPr lang="en-GB" sz="1000" dirty="0">
                <a:solidFill>
                  <a:schemeClr val="bg1"/>
                </a:solidFill>
                <a:latin typeface="Raleway"/>
                <a:ea typeface="Raleway Light"/>
                <a:sym typeface="Raleway Light"/>
              </a:rPr>
              <a:t>At Obelisk, we set out to empower lawyers, particularly women, to thrive while balancing personal responsibilities. We pioneered flexible and remote working arrangements long before they became mainstream.</a:t>
            </a:r>
            <a:endParaRPr lang="en-GB" sz="1000" dirty="0">
              <a:solidFill>
                <a:schemeClr val="bg1"/>
              </a:solidFill>
              <a:latin typeface="Raleway"/>
              <a:ea typeface="Raleway Light"/>
            </a:endParaRPr>
          </a:p>
          <a:p>
            <a:pPr>
              <a:spcBef>
                <a:spcPts val="1000"/>
              </a:spcBef>
            </a:pPr>
            <a:r>
              <a:rPr lang="en-GB" sz="1000" dirty="0">
                <a:solidFill>
                  <a:schemeClr val="bg1"/>
                </a:solidFill>
                <a:latin typeface="Raleway"/>
                <a:ea typeface="Raleway Light"/>
                <a:sym typeface="Raleway Light"/>
              </a:rPr>
              <a:t>Today, we proudly maintain one of the largest networks of pre-vetted freelance legal consultants and paralegals, promoting equitable opportunities within the legal profession. Our B Corp certification reflects our commitment to building a more inclusive and sustainable economy. With just 1,500 certified B Corps in the UK and over 6,000 worldwide, we are part of a community dedicated to using business as a force for good. </a:t>
            </a:r>
          </a:p>
          <a:p>
            <a:pPr>
              <a:spcBef>
                <a:spcPts val="1000"/>
              </a:spcBef>
            </a:pPr>
            <a:r>
              <a:rPr lang="en-GB" sz="1000" dirty="0">
                <a:solidFill>
                  <a:schemeClr val="bg1"/>
                </a:solidFill>
                <a:latin typeface="Raleway"/>
                <a:ea typeface="Raleway Light"/>
                <a:sym typeface="Raleway Light"/>
              </a:rPr>
              <a:t>As we move forward, we remain committed to reshaping the legal landscape, proving that professional success and personal fulfilment can coexist. Our journey continues with the belief that diverse perspectives and flexible work models are essential for the future of law.</a:t>
            </a:r>
            <a:endParaRPr sz="1000">
              <a:solidFill>
                <a:schemeClr val="bg1"/>
              </a:solidFill>
              <a:latin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3">
            <a:alphaModFix/>
          </a:blip>
          <a:srcRect r="950"/>
          <a:stretch/>
        </p:blipFill>
        <p:spPr>
          <a:xfrm>
            <a:off x="0" y="-7725"/>
            <a:ext cx="9144003" cy="5143500"/>
          </a:xfrm>
          <a:prstGeom prst="rect">
            <a:avLst/>
          </a:prstGeom>
          <a:noFill/>
          <a:ln>
            <a:noFill/>
          </a:ln>
        </p:spPr>
      </p:pic>
      <p:sp>
        <p:nvSpPr>
          <p:cNvPr id="69" name="Google Shape;69;p15"/>
          <p:cNvSpPr/>
          <p:nvPr/>
        </p:nvSpPr>
        <p:spPr>
          <a:xfrm>
            <a:off x="4524900" y="7725"/>
            <a:ext cx="4617300" cy="5143500"/>
          </a:xfrm>
          <a:prstGeom prst="rect">
            <a:avLst/>
          </a:prstGeom>
          <a:solidFill>
            <a:srgbClr val="F7EFE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 name="Google Shape;71;p15"/>
          <p:cNvSpPr txBox="1"/>
          <p:nvPr/>
        </p:nvSpPr>
        <p:spPr>
          <a:xfrm>
            <a:off x="4820603" y="417296"/>
            <a:ext cx="4022249" cy="3847851"/>
          </a:xfrm>
          <a:prstGeom prst="rect">
            <a:avLst/>
          </a:prstGeom>
          <a:noFill/>
          <a:ln>
            <a:noFill/>
          </a:ln>
        </p:spPr>
        <p:txBody>
          <a:bodyPr spcFirstLastPara="1" wrap="square" lIns="91425" tIns="91425" rIns="91425" bIns="91425" anchor="ctr" anchorCtr="0">
            <a:noAutofit/>
          </a:bodyPr>
          <a:lstStyle/>
          <a:p>
            <a:pPr>
              <a:buSzPct val="75000"/>
            </a:pPr>
            <a:endParaRPr lang="en-GB">
              <a:solidFill>
                <a:schemeClr val="tx1"/>
              </a:solidFill>
              <a:latin typeface="Raleway Light"/>
              <a:ea typeface="Raleway Light"/>
            </a:endParaRPr>
          </a:p>
          <a:p>
            <a:pPr marL="251460" indent="-251460">
              <a:buSzPct val="75000"/>
              <a:buBlip>
                <a:blip r:embed="rId4"/>
              </a:buBlip>
            </a:pPr>
            <a:r>
              <a:rPr lang="en-GB">
                <a:solidFill>
                  <a:schemeClr val="tx1"/>
                </a:solidFill>
                <a:latin typeface="Raleway Light"/>
                <a:ea typeface="Raleway Light"/>
                <a:cs typeface="Raleway Light"/>
                <a:sym typeface="Raleway Light"/>
              </a:rPr>
              <a:t>We decided to embark on our B Corp journey due to a desire to be part of a global community that balances purpose and profit and so seeks to use business as a force for good.</a:t>
            </a:r>
            <a:endParaRPr lang="en-GB">
              <a:solidFill>
                <a:schemeClr val="tx1"/>
              </a:solidFill>
              <a:latin typeface="Raleway Light"/>
              <a:ea typeface="Raleway Light"/>
              <a:cs typeface="Raleway Light"/>
            </a:endParaRPr>
          </a:p>
          <a:p>
            <a:pPr marL="251460" indent="-251460">
              <a:buSzPct val="75000"/>
              <a:buBlip>
                <a:blip r:embed="rId4"/>
              </a:buBlip>
            </a:pPr>
            <a:endParaRPr lang="en-GB">
              <a:solidFill>
                <a:schemeClr val="tx1"/>
              </a:solidFill>
              <a:latin typeface="Raleway Light"/>
              <a:ea typeface="Raleway Light"/>
              <a:cs typeface="Raleway Light"/>
            </a:endParaRPr>
          </a:p>
          <a:p>
            <a:pPr marL="251460" indent="-251460">
              <a:buSzPct val="75000"/>
              <a:buBlip>
                <a:blip r:embed="rId4"/>
              </a:buBlip>
            </a:pPr>
            <a:r>
              <a:rPr lang="en-GB">
                <a:solidFill>
                  <a:schemeClr val="tx1"/>
                </a:solidFill>
                <a:latin typeface="Raleway Light"/>
                <a:ea typeface="Raleway Light"/>
                <a:cs typeface="Raleway Light"/>
              </a:rPr>
              <a:t>Since becoming certified in August 2023, we have committed to consider the impact of our decisions by appointing an ambassador for each of the five impact areas.</a:t>
            </a:r>
            <a:endParaRPr lang="en-GB">
              <a:solidFill>
                <a:schemeClr val="tx1"/>
              </a:solidFill>
              <a:latin typeface="Raleway Light"/>
              <a:ea typeface="Raleway Light"/>
            </a:endParaRPr>
          </a:p>
          <a:p>
            <a:pPr marL="251460" indent="-251460">
              <a:buSzPct val="75000"/>
              <a:buBlip>
                <a:blip r:embed="rId4"/>
              </a:buBlip>
            </a:pPr>
            <a:endParaRPr lang="en-GB">
              <a:solidFill>
                <a:schemeClr val="tx1"/>
              </a:solidFill>
              <a:latin typeface="Raleway Light"/>
            </a:endParaRPr>
          </a:p>
          <a:p>
            <a:pPr marL="251460" indent="-251460">
              <a:buSzPct val="75000"/>
              <a:buBlip>
                <a:blip r:embed="rId4"/>
              </a:buBlip>
            </a:pPr>
            <a:r>
              <a:rPr lang="en-GB">
                <a:solidFill>
                  <a:schemeClr val="tx1"/>
                </a:solidFill>
                <a:latin typeface="Raleway Light"/>
              </a:rPr>
              <a:t>Our ambassadors meet monthly and use the BIA to determine ways in which we can have a positive impact on our workers, customers, community, the environment and governance protocols.</a:t>
            </a:r>
          </a:p>
          <a:p>
            <a:pPr marL="251460" indent="-251460">
              <a:buSzPct val="75000"/>
              <a:buChar char="•"/>
            </a:pPr>
            <a:endParaRPr lang="en-GB">
              <a:solidFill>
                <a:schemeClr val="tx1"/>
              </a:solidFill>
              <a:latin typeface="Raleway Light"/>
            </a:endParaRPr>
          </a:p>
        </p:txBody>
      </p:sp>
      <p:sp>
        <p:nvSpPr>
          <p:cNvPr id="75" name="Google Shape;75;p15"/>
          <p:cNvSpPr txBox="1"/>
          <p:nvPr/>
        </p:nvSpPr>
        <p:spPr>
          <a:xfrm>
            <a:off x="0" y="0"/>
            <a:ext cx="4524900" cy="51435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4700">
                <a:solidFill>
                  <a:schemeClr val="dk2"/>
                </a:solidFill>
                <a:latin typeface="Playfair Display ExtraBold"/>
                <a:ea typeface="Playfair Display ExtraBold"/>
                <a:cs typeface="Playfair Display ExtraBold"/>
                <a:sym typeface="Playfair Display ExtraBold"/>
              </a:rPr>
              <a:t>Our B Corp</a:t>
            </a:r>
            <a:endParaRPr sz="4700">
              <a:solidFill>
                <a:schemeClr val="dk2"/>
              </a:solidFill>
              <a:latin typeface="Playfair Display ExtraBold"/>
              <a:ea typeface="Playfair Display ExtraBold"/>
              <a:cs typeface="Playfair Display ExtraBold"/>
              <a:sym typeface="Playfair Display ExtraBold"/>
            </a:endParaRPr>
          </a:p>
          <a:p>
            <a:pPr marL="0" lvl="0" indent="0" algn="ctr" rtl="0">
              <a:lnSpc>
                <a:spcPct val="80000"/>
              </a:lnSpc>
              <a:spcBef>
                <a:spcPts val="0"/>
              </a:spcBef>
              <a:spcAft>
                <a:spcPts val="0"/>
              </a:spcAft>
              <a:buNone/>
            </a:pPr>
            <a:r>
              <a:rPr lang="en-GB" sz="4700" i="1">
                <a:solidFill>
                  <a:srgbClr val="DA2033"/>
                </a:solidFill>
                <a:latin typeface="Playfair Display ExtraBold"/>
                <a:ea typeface="Playfair Display ExtraBold"/>
                <a:cs typeface="Playfair Display ExtraBold"/>
                <a:sym typeface="Playfair Display ExtraBold"/>
              </a:rPr>
              <a:t>journey.</a:t>
            </a:r>
            <a:endParaRPr sz="4700" i="1">
              <a:solidFill>
                <a:srgbClr val="DA2033"/>
              </a:solidFill>
              <a:latin typeface="Playfair Display ExtraBold"/>
              <a:ea typeface="Playfair Display ExtraBold"/>
              <a:cs typeface="Playfair Display ExtraBold"/>
              <a:sym typeface="Playfair Display ExtraBold"/>
            </a:endParaRPr>
          </a:p>
        </p:txBody>
      </p:sp>
      <p:pic>
        <p:nvPicPr>
          <p:cNvPr id="2" name="Picture 1" descr="A brown sign with white text&#10;&#10;Description automatically generated">
            <a:extLst>
              <a:ext uri="{FF2B5EF4-FFF2-40B4-BE49-F238E27FC236}">
                <a16:creationId xmlns:a16="http://schemas.microsoft.com/office/drawing/2014/main" id="{D7A582C3-ACEC-A066-48BF-8607239256E8}"/>
              </a:ext>
            </a:extLst>
          </p:cNvPr>
          <p:cNvPicPr>
            <a:picLocks noChangeAspect="1"/>
          </p:cNvPicPr>
          <p:nvPr/>
        </p:nvPicPr>
        <p:blipFill>
          <a:blip r:embed="rId5"/>
          <a:stretch>
            <a:fillRect/>
          </a:stretch>
        </p:blipFill>
        <p:spPr>
          <a:xfrm>
            <a:off x="8515776" y="4374858"/>
            <a:ext cx="458107" cy="6144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EFEC"/>
        </a:solidFill>
        <a:effectLst/>
      </p:bgPr>
    </p:bg>
    <p:spTree>
      <p:nvGrpSpPr>
        <p:cNvPr id="1" name="Shape 174"/>
        <p:cNvGrpSpPr/>
        <p:nvPr/>
      </p:nvGrpSpPr>
      <p:grpSpPr>
        <a:xfrm>
          <a:off x="0" y="0"/>
          <a:ext cx="0" cy="0"/>
          <a:chOff x="0" y="0"/>
          <a:chExt cx="0" cy="0"/>
        </a:xfrm>
      </p:grpSpPr>
      <p:sp>
        <p:nvSpPr>
          <p:cNvPr id="4" name="Google Shape;128;p19">
            <a:extLst>
              <a:ext uri="{FF2B5EF4-FFF2-40B4-BE49-F238E27FC236}">
                <a16:creationId xmlns:a16="http://schemas.microsoft.com/office/drawing/2014/main" id="{E8A3E65B-E522-2864-36FD-6CA905B8CD16}"/>
              </a:ext>
            </a:extLst>
          </p:cNvPr>
          <p:cNvSpPr txBox="1"/>
          <p:nvPr/>
        </p:nvSpPr>
        <p:spPr>
          <a:xfrm>
            <a:off x="2949688" y="358587"/>
            <a:ext cx="3244623" cy="849900"/>
          </a:xfrm>
          <a:prstGeom prst="rect">
            <a:avLst/>
          </a:prstGeom>
          <a:noFill/>
          <a:ln>
            <a:noFill/>
          </a:ln>
        </p:spPr>
        <p:txBody>
          <a:bodyPr spcFirstLastPara="1" wrap="square" lIns="91425" tIns="91425" rIns="91425" bIns="91425" anchor="ctr" anchorCtr="0">
            <a:noAutofit/>
          </a:bodyPr>
          <a:lstStyle/>
          <a:p>
            <a:pPr algn="ctr">
              <a:lnSpc>
                <a:spcPct val="80000"/>
              </a:lnSpc>
            </a:pPr>
            <a:r>
              <a:rPr lang="en-GB" sz="2800" i="1">
                <a:solidFill>
                  <a:schemeClr val="tx1">
                    <a:lumMod val="65000"/>
                    <a:lumOff val="35000"/>
                  </a:schemeClr>
                </a:solidFill>
                <a:latin typeface="Playfair Display ExtraBold"/>
                <a:ea typeface="Playfair Display ExtraBold"/>
                <a:cs typeface="Playfair Display ExtraBold"/>
                <a:sym typeface="Playfair Display ExtraBold"/>
              </a:rPr>
              <a:t>Score Breakdown</a:t>
            </a:r>
            <a:r>
              <a:rPr lang="en-GB" sz="2800" i="1">
                <a:solidFill>
                  <a:srgbClr val="DA2033"/>
                </a:solidFill>
                <a:latin typeface="Playfair Display ExtraBold"/>
                <a:ea typeface="Playfair Display ExtraBold"/>
                <a:cs typeface="Playfair Display ExtraBold"/>
                <a:sym typeface="Playfair Display ExtraBold"/>
              </a:rPr>
              <a:t>.</a:t>
            </a:r>
            <a:endParaRPr sz="2800" i="1">
              <a:solidFill>
                <a:srgbClr val="DA2033"/>
              </a:solidFill>
              <a:latin typeface="Playfair Display ExtraBold"/>
              <a:ea typeface="Playfair Display ExtraBold"/>
              <a:cs typeface="Playfair Display ExtraBold"/>
              <a:sym typeface="Playfair Display ExtraBold"/>
            </a:endParaRPr>
          </a:p>
        </p:txBody>
      </p:sp>
      <p:sp>
        <p:nvSpPr>
          <p:cNvPr id="8" name="TextBox 7">
            <a:extLst>
              <a:ext uri="{FF2B5EF4-FFF2-40B4-BE49-F238E27FC236}">
                <a16:creationId xmlns:a16="http://schemas.microsoft.com/office/drawing/2014/main" id="{B6B920C2-DE33-2E61-EC1D-8B0FBBB0E974}"/>
              </a:ext>
            </a:extLst>
          </p:cNvPr>
          <p:cNvSpPr txBox="1"/>
          <p:nvPr/>
        </p:nvSpPr>
        <p:spPr>
          <a:xfrm>
            <a:off x="537226" y="1627424"/>
            <a:ext cx="241246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Playfair Display ExtraBold"/>
              </a:rPr>
              <a:t>Overall Score: </a:t>
            </a:r>
            <a:r>
              <a:rPr lang="en-US" sz="2000">
                <a:solidFill>
                  <a:srgbClr val="FF0000"/>
                </a:solidFill>
                <a:latin typeface="Playfair Display ExtraBold"/>
              </a:rPr>
              <a:t>91.5</a:t>
            </a:r>
          </a:p>
        </p:txBody>
      </p:sp>
      <p:sp>
        <p:nvSpPr>
          <p:cNvPr id="10" name="TextBox 9">
            <a:extLst>
              <a:ext uri="{FF2B5EF4-FFF2-40B4-BE49-F238E27FC236}">
                <a16:creationId xmlns:a16="http://schemas.microsoft.com/office/drawing/2014/main" id="{3100E0AA-3C3B-D56B-BCF9-4F05D37D317C}"/>
              </a:ext>
            </a:extLst>
          </p:cNvPr>
          <p:cNvSpPr txBox="1"/>
          <p:nvPr/>
        </p:nvSpPr>
        <p:spPr>
          <a:xfrm>
            <a:off x="537226" y="2351363"/>
            <a:ext cx="241246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Playfair Display ExtraBold"/>
              </a:rPr>
              <a:t>Governance: </a:t>
            </a:r>
            <a:r>
              <a:rPr lang="en-US" sz="2000">
                <a:solidFill>
                  <a:srgbClr val="FF0000"/>
                </a:solidFill>
                <a:latin typeface="Playfair Display ExtraBold"/>
              </a:rPr>
              <a:t>20.8</a:t>
            </a:r>
          </a:p>
        </p:txBody>
      </p:sp>
      <p:sp>
        <p:nvSpPr>
          <p:cNvPr id="12" name="TextBox 11">
            <a:extLst>
              <a:ext uri="{FF2B5EF4-FFF2-40B4-BE49-F238E27FC236}">
                <a16:creationId xmlns:a16="http://schemas.microsoft.com/office/drawing/2014/main" id="{3BC4E316-F231-DC18-3248-14C2FE8264CA}"/>
              </a:ext>
            </a:extLst>
          </p:cNvPr>
          <p:cNvSpPr txBox="1"/>
          <p:nvPr/>
        </p:nvSpPr>
        <p:spPr>
          <a:xfrm>
            <a:off x="537226" y="2852898"/>
            <a:ext cx="241246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Playfair Display ExtraBold"/>
              </a:rPr>
              <a:t>Customers: </a:t>
            </a:r>
            <a:r>
              <a:rPr lang="en-US" sz="2000">
                <a:solidFill>
                  <a:srgbClr val="FF0000"/>
                </a:solidFill>
                <a:latin typeface="Playfair Display ExtraBold"/>
              </a:rPr>
              <a:t>3.2</a:t>
            </a:r>
          </a:p>
        </p:txBody>
      </p:sp>
      <p:sp>
        <p:nvSpPr>
          <p:cNvPr id="14" name="TextBox 13">
            <a:extLst>
              <a:ext uri="{FF2B5EF4-FFF2-40B4-BE49-F238E27FC236}">
                <a16:creationId xmlns:a16="http://schemas.microsoft.com/office/drawing/2014/main" id="{FDE9E788-B81B-9BC7-8859-FC93E7D312CE}"/>
              </a:ext>
            </a:extLst>
          </p:cNvPr>
          <p:cNvSpPr txBox="1"/>
          <p:nvPr/>
        </p:nvSpPr>
        <p:spPr>
          <a:xfrm>
            <a:off x="537226" y="3354433"/>
            <a:ext cx="241246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Playfair Display ExtraBold"/>
              </a:rPr>
              <a:t>Workers: </a:t>
            </a:r>
            <a:r>
              <a:rPr lang="en-US" sz="2000">
                <a:solidFill>
                  <a:srgbClr val="FF0000"/>
                </a:solidFill>
                <a:latin typeface="Playfair Display ExtraBold"/>
              </a:rPr>
              <a:t>36.1</a:t>
            </a:r>
          </a:p>
        </p:txBody>
      </p:sp>
      <p:sp>
        <p:nvSpPr>
          <p:cNvPr id="16" name="TextBox 15">
            <a:extLst>
              <a:ext uri="{FF2B5EF4-FFF2-40B4-BE49-F238E27FC236}">
                <a16:creationId xmlns:a16="http://schemas.microsoft.com/office/drawing/2014/main" id="{451E96DF-35EA-9A40-2EF4-8D95F7022D92}"/>
              </a:ext>
            </a:extLst>
          </p:cNvPr>
          <p:cNvSpPr txBox="1"/>
          <p:nvPr/>
        </p:nvSpPr>
        <p:spPr>
          <a:xfrm>
            <a:off x="537226" y="3849929"/>
            <a:ext cx="241246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Playfair Display ExtraBold"/>
              </a:rPr>
              <a:t>Community: </a:t>
            </a:r>
            <a:r>
              <a:rPr lang="en-US" sz="2000">
                <a:solidFill>
                  <a:srgbClr val="FF0000"/>
                </a:solidFill>
                <a:latin typeface="Playfair Display ExtraBold"/>
              </a:rPr>
              <a:t>28.2</a:t>
            </a:r>
          </a:p>
        </p:txBody>
      </p:sp>
      <p:sp>
        <p:nvSpPr>
          <p:cNvPr id="18" name="TextBox 17">
            <a:extLst>
              <a:ext uri="{FF2B5EF4-FFF2-40B4-BE49-F238E27FC236}">
                <a16:creationId xmlns:a16="http://schemas.microsoft.com/office/drawing/2014/main" id="{2640E1C4-DE76-59CF-5482-0F4A62A701BE}"/>
              </a:ext>
            </a:extLst>
          </p:cNvPr>
          <p:cNvSpPr txBox="1"/>
          <p:nvPr/>
        </p:nvSpPr>
        <p:spPr>
          <a:xfrm>
            <a:off x="537226" y="4345434"/>
            <a:ext cx="241246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Playfair Display ExtraBold"/>
              </a:rPr>
              <a:t>Environment: </a:t>
            </a:r>
            <a:r>
              <a:rPr lang="en-US" sz="2000">
                <a:solidFill>
                  <a:srgbClr val="FF0000"/>
                </a:solidFill>
                <a:latin typeface="Playfair Display ExtraBold"/>
              </a:rPr>
              <a:t>3.0</a:t>
            </a:r>
          </a:p>
        </p:txBody>
      </p:sp>
      <p:sp>
        <p:nvSpPr>
          <p:cNvPr id="19" name="TextBox 18">
            <a:extLst>
              <a:ext uri="{FF2B5EF4-FFF2-40B4-BE49-F238E27FC236}">
                <a16:creationId xmlns:a16="http://schemas.microsoft.com/office/drawing/2014/main" id="{C3022D50-DC95-8AB0-9FBC-BCCE6FB894E2}"/>
              </a:ext>
            </a:extLst>
          </p:cNvPr>
          <p:cNvSpPr txBox="1"/>
          <p:nvPr/>
        </p:nvSpPr>
        <p:spPr>
          <a:xfrm>
            <a:off x="3763581" y="1690055"/>
            <a:ext cx="4863075" cy="31302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latin typeface="Raleway"/>
              </a:rPr>
              <a:t>Scores correct as of August 2023; the date of our certification. It is our goal to improve our score in all impact areas, however as a business with a minor environmental footprint, our focus is primarily on the other impact areas ahead of recertification.</a:t>
            </a:r>
          </a:p>
          <a:p>
            <a:endParaRPr lang="en-US" sz="1800" dirty="0">
              <a:latin typeface="Raleway"/>
            </a:endParaRPr>
          </a:p>
          <a:p>
            <a:r>
              <a:rPr lang="en-US" sz="1800" dirty="0">
                <a:latin typeface="Raleway"/>
              </a:rPr>
              <a:t>How we have progressed in the past year and plan to advance in the coming year are outlined on the following slides. Each impact area is detailed individually.</a:t>
            </a:r>
          </a:p>
        </p:txBody>
      </p:sp>
      <p:cxnSp>
        <p:nvCxnSpPr>
          <p:cNvPr id="2" name="Straight Arrow Connector 1">
            <a:extLst>
              <a:ext uri="{FF2B5EF4-FFF2-40B4-BE49-F238E27FC236}">
                <a16:creationId xmlns:a16="http://schemas.microsoft.com/office/drawing/2014/main" id="{5D857FCC-1064-1ABD-6145-7B85C01C440A}"/>
              </a:ext>
            </a:extLst>
          </p:cNvPr>
          <p:cNvCxnSpPr/>
          <p:nvPr/>
        </p:nvCxnSpPr>
        <p:spPr>
          <a:xfrm>
            <a:off x="537055" y="2208494"/>
            <a:ext cx="2315749" cy="6263"/>
          </a:xfrm>
          <a:prstGeom prst="straightConnector1">
            <a:avLst/>
          </a:prstGeom>
          <a:ln w="28575"/>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EFEC"/>
        </a:solidFill>
        <a:effectLst/>
      </p:bgPr>
    </p:bg>
    <p:spTree>
      <p:nvGrpSpPr>
        <p:cNvPr id="1" name="Shape 81"/>
        <p:cNvGrpSpPr/>
        <p:nvPr/>
      </p:nvGrpSpPr>
      <p:grpSpPr>
        <a:xfrm>
          <a:off x="0" y="0"/>
          <a:ext cx="0" cy="0"/>
          <a:chOff x="0" y="0"/>
          <a:chExt cx="0" cy="0"/>
        </a:xfrm>
      </p:grpSpPr>
      <p:pic>
        <p:nvPicPr>
          <p:cNvPr id="82" name="Google Shape;82;p16"/>
          <p:cNvPicPr preferRelativeResize="0"/>
          <p:nvPr/>
        </p:nvPicPr>
        <p:blipFill rotWithShape="1">
          <a:blip r:embed="rId3">
            <a:alphaModFix/>
          </a:blip>
          <a:srcRect l="308" r="298"/>
          <a:stretch/>
        </p:blipFill>
        <p:spPr>
          <a:xfrm>
            <a:off x="1" y="0"/>
            <a:ext cx="9144000" cy="5143500"/>
          </a:xfrm>
          <a:prstGeom prst="rect">
            <a:avLst/>
          </a:prstGeom>
          <a:noFill/>
          <a:ln>
            <a:noFill/>
          </a:ln>
        </p:spPr>
      </p:pic>
      <p:sp>
        <p:nvSpPr>
          <p:cNvPr id="83" name="Google Shape;83;p16"/>
          <p:cNvSpPr txBox="1"/>
          <p:nvPr/>
        </p:nvSpPr>
        <p:spPr>
          <a:xfrm>
            <a:off x="4889224" y="1467500"/>
            <a:ext cx="3233219" cy="221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b="1" i="1">
                <a:solidFill>
                  <a:srgbClr val="DA2033"/>
                </a:solidFill>
                <a:latin typeface="Raleway"/>
                <a:ea typeface="Raleway"/>
                <a:cs typeface="Raleway"/>
                <a:sym typeface="Raleway"/>
              </a:rPr>
              <a:t>HUMAN FIRST</a:t>
            </a:r>
            <a:endParaRPr sz="1000" b="1" i="1">
              <a:solidFill>
                <a:srgbClr val="DA2033"/>
              </a:solidFill>
              <a:latin typeface="Raleway"/>
              <a:ea typeface="Raleway"/>
              <a:cs typeface="Raleway"/>
              <a:sym typeface="Raleway"/>
            </a:endParaRPr>
          </a:p>
          <a:p>
            <a:pPr marL="0" lvl="0" indent="0" algn="l" rtl="0">
              <a:spcBef>
                <a:spcPts val="1000"/>
              </a:spcBef>
              <a:spcAft>
                <a:spcPts val="0"/>
              </a:spcAft>
              <a:buNone/>
            </a:pPr>
            <a:r>
              <a:rPr lang="en-GB" sz="1000" i="1">
                <a:solidFill>
                  <a:schemeClr val="lt1"/>
                </a:solidFill>
                <a:latin typeface="Raleway Light"/>
                <a:ea typeface="Raleway Light"/>
                <a:cs typeface="Raleway Light"/>
                <a:sym typeface="Raleway Light"/>
              </a:rPr>
              <a:t>Building on a </a:t>
            </a:r>
            <a:r>
              <a:rPr lang="en-GB" sz="1000" b="1" i="1">
                <a:solidFill>
                  <a:schemeClr val="lt1"/>
                </a:solidFill>
                <a:latin typeface="Raleway"/>
                <a:ea typeface="Raleway"/>
                <a:cs typeface="Raleway"/>
                <a:sym typeface="Raleway"/>
              </a:rPr>
              <a:t>multi award-winning career in law, Dana Denis-Smith</a:t>
            </a:r>
            <a:r>
              <a:rPr lang="en-GB" sz="1000" i="1">
                <a:solidFill>
                  <a:schemeClr val="lt1"/>
                </a:solidFill>
                <a:latin typeface="Raleway Light"/>
                <a:ea typeface="Raleway Light"/>
                <a:cs typeface="Raleway Light"/>
                <a:sym typeface="Raleway Light"/>
              </a:rPr>
              <a:t> founded Obelisk Support </a:t>
            </a:r>
            <a:r>
              <a:rPr lang="en-GB" sz="1000" b="1" i="1">
                <a:solidFill>
                  <a:schemeClr val="lt1"/>
                </a:solidFill>
                <a:latin typeface="Raleway"/>
                <a:ea typeface="Raleway"/>
                <a:cs typeface="Raleway"/>
                <a:sym typeface="Raleway"/>
              </a:rPr>
              <a:t>in 2010 </a:t>
            </a:r>
            <a:r>
              <a:rPr lang="en-GB" sz="1000" i="1">
                <a:solidFill>
                  <a:schemeClr val="lt1"/>
                </a:solidFill>
                <a:latin typeface="Raleway Light"/>
                <a:ea typeface="Raleway Light"/>
                <a:cs typeface="Raleway Light"/>
                <a:sym typeface="Raleway Light"/>
              </a:rPr>
              <a:t>in an effort to </a:t>
            </a:r>
            <a:r>
              <a:rPr lang="en-GB" sz="1000" b="1" i="1">
                <a:solidFill>
                  <a:schemeClr val="lt1"/>
                </a:solidFill>
                <a:latin typeface="Raleway"/>
                <a:ea typeface="Raleway"/>
                <a:cs typeface="Raleway"/>
                <a:sym typeface="Raleway"/>
              </a:rPr>
              <a:t>retain some of the best</a:t>
            </a:r>
            <a:r>
              <a:rPr lang="en-GB" sz="1000" i="1">
                <a:solidFill>
                  <a:schemeClr val="lt1"/>
                </a:solidFill>
                <a:latin typeface="Raleway Light"/>
                <a:ea typeface="Raleway Light"/>
                <a:cs typeface="Raleway Light"/>
                <a:sym typeface="Raleway Light"/>
              </a:rPr>
              <a:t> and most experienced </a:t>
            </a:r>
            <a:r>
              <a:rPr lang="en-GB" sz="1000" b="1" i="1">
                <a:solidFill>
                  <a:schemeClr val="lt1"/>
                </a:solidFill>
                <a:latin typeface="Raleway"/>
                <a:ea typeface="Raleway"/>
                <a:cs typeface="Raleway"/>
                <a:sym typeface="Raleway"/>
              </a:rPr>
              <a:t>talent in the legal profession.</a:t>
            </a:r>
            <a:endParaRPr sz="1000" b="1" i="1">
              <a:solidFill>
                <a:schemeClr val="lt1"/>
              </a:solidFill>
              <a:latin typeface="Raleway"/>
              <a:ea typeface="Raleway"/>
              <a:cs typeface="Raleway"/>
              <a:sym typeface="Raleway"/>
            </a:endParaRPr>
          </a:p>
          <a:p>
            <a:pPr marL="0" lvl="0" indent="0" algn="l" rtl="0">
              <a:spcBef>
                <a:spcPts val="1000"/>
              </a:spcBef>
              <a:spcAft>
                <a:spcPts val="1000"/>
              </a:spcAft>
              <a:buNone/>
            </a:pPr>
            <a:r>
              <a:rPr lang="en-GB" sz="1000" i="1">
                <a:solidFill>
                  <a:schemeClr val="lt1"/>
                </a:solidFill>
                <a:latin typeface="Raleway Light"/>
                <a:ea typeface="Raleway Light"/>
                <a:cs typeface="Raleway Light"/>
                <a:sym typeface="Raleway Light"/>
              </a:rPr>
              <a:t>In addition, she is the F</a:t>
            </a:r>
            <a:r>
              <a:rPr lang="en-GB" sz="1000" b="1" i="1">
                <a:solidFill>
                  <a:schemeClr val="lt1"/>
                </a:solidFill>
                <a:latin typeface="Raleway"/>
                <a:ea typeface="Raleway"/>
                <a:cs typeface="Raleway"/>
                <a:sym typeface="Raleway"/>
              </a:rPr>
              <a:t>ounder of the First 100 Years campaign, a TEDx speaker, </a:t>
            </a:r>
            <a:r>
              <a:rPr lang="en-GB" sz="1000" i="1">
                <a:solidFill>
                  <a:schemeClr val="lt1"/>
                </a:solidFill>
                <a:latin typeface="Raleway Light"/>
                <a:ea typeface="Raleway Light"/>
                <a:cs typeface="Raleway Light"/>
                <a:sym typeface="Raleway Light"/>
              </a:rPr>
              <a:t>and regularly speaks at industry events. She is also a </a:t>
            </a:r>
            <a:r>
              <a:rPr lang="en-GB" sz="1000" b="1" i="1">
                <a:solidFill>
                  <a:schemeClr val="lt1"/>
                </a:solidFill>
                <a:latin typeface="Raleway"/>
                <a:ea typeface="Raleway"/>
                <a:cs typeface="Raleway"/>
                <a:sym typeface="Raleway"/>
              </a:rPr>
              <a:t>member of The Law Society Council </a:t>
            </a:r>
            <a:r>
              <a:rPr lang="en-GB" sz="1000" i="1">
                <a:solidFill>
                  <a:schemeClr val="lt1"/>
                </a:solidFill>
                <a:latin typeface="Raleway Light"/>
                <a:ea typeface="Raleway Light"/>
                <a:cs typeface="Raleway Light"/>
                <a:sym typeface="Raleway Light"/>
              </a:rPr>
              <a:t>and was awarded an </a:t>
            </a:r>
            <a:r>
              <a:rPr lang="en-GB" sz="1000" b="1" i="1">
                <a:solidFill>
                  <a:schemeClr val="lt1"/>
                </a:solidFill>
                <a:latin typeface="Raleway"/>
                <a:ea typeface="Raleway"/>
                <a:cs typeface="Raleway"/>
                <a:sym typeface="Raleway"/>
              </a:rPr>
              <a:t>Honorary Doctorate in Law from the University of Glasgow.</a:t>
            </a:r>
            <a:endParaRPr sz="1000" i="1">
              <a:solidFill>
                <a:schemeClr val="lt1"/>
              </a:solidFill>
              <a:latin typeface="Raleway Light"/>
              <a:ea typeface="Raleway Light"/>
              <a:cs typeface="Raleway Light"/>
              <a:sym typeface="Raleway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A2033"/>
        </a:solidFill>
        <a:effectLst/>
      </p:bgPr>
    </p:bg>
    <p:spTree>
      <p:nvGrpSpPr>
        <p:cNvPr id="1" name="Shape 106"/>
        <p:cNvGrpSpPr/>
        <p:nvPr/>
      </p:nvGrpSpPr>
      <p:grpSpPr>
        <a:xfrm>
          <a:off x="0" y="0"/>
          <a:ext cx="0" cy="0"/>
          <a:chOff x="0" y="0"/>
          <a:chExt cx="0" cy="0"/>
        </a:xfrm>
      </p:grpSpPr>
      <p:cxnSp>
        <p:nvCxnSpPr>
          <p:cNvPr id="108" name="Google Shape;108;p18"/>
          <p:cNvCxnSpPr/>
          <p:nvPr/>
        </p:nvCxnSpPr>
        <p:spPr>
          <a:xfrm>
            <a:off x="4569600" y="1616400"/>
            <a:ext cx="4800" cy="1910700"/>
          </a:xfrm>
          <a:prstGeom prst="straightConnector1">
            <a:avLst/>
          </a:prstGeom>
          <a:noFill/>
          <a:ln w="9525" cap="flat" cmpd="sng">
            <a:solidFill>
              <a:schemeClr val="lt1"/>
            </a:solidFill>
            <a:prstDash val="solid"/>
            <a:round/>
            <a:headEnd type="none" w="med" len="med"/>
            <a:tailEnd type="none" w="med" len="med"/>
          </a:ln>
        </p:spPr>
      </p:cxnSp>
      <p:sp>
        <p:nvSpPr>
          <p:cNvPr id="109" name="Google Shape;109;p18"/>
          <p:cNvSpPr txBox="1"/>
          <p:nvPr/>
        </p:nvSpPr>
        <p:spPr>
          <a:xfrm>
            <a:off x="5259810" y="867632"/>
            <a:ext cx="2568000" cy="48790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200" b="1" i="1">
                <a:solidFill>
                  <a:schemeClr val="lt1"/>
                </a:solidFill>
                <a:latin typeface="Raleway"/>
                <a:ea typeface="Raleway"/>
                <a:cs typeface="Raleway"/>
                <a:sym typeface="Raleway"/>
              </a:rPr>
              <a:t>GOVERNANCE</a:t>
            </a:r>
            <a:br>
              <a:rPr lang="en-GB" sz="1000" b="1" i="1">
                <a:solidFill>
                  <a:schemeClr val="lt1"/>
                </a:solidFill>
                <a:latin typeface="Raleway"/>
                <a:ea typeface="Raleway"/>
                <a:cs typeface="Raleway"/>
                <a:sym typeface="Raleway"/>
              </a:rPr>
            </a:br>
            <a:endParaRPr sz="1000" i="1">
              <a:solidFill>
                <a:schemeClr val="lt1"/>
              </a:solidFill>
              <a:latin typeface="Raleway Light"/>
              <a:ea typeface="Raleway Light"/>
              <a:cs typeface="Raleway Light"/>
              <a:sym typeface="Raleway Light"/>
            </a:endParaRPr>
          </a:p>
        </p:txBody>
      </p:sp>
      <p:sp>
        <p:nvSpPr>
          <p:cNvPr id="110" name="Google Shape;110;p18"/>
          <p:cNvSpPr txBox="1"/>
          <p:nvPr/>
        </p:nvSpPr>
        <p:spPr>
          <a:xfrm>
            <a:off x="5259810" y="1670020"/>
            <a:ext cx="2568000" cy="48790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200" b="1" i="1">
                <a:solidFill>
                  <a:schemeClr val="lt1"/>
                </a:solidFill>
                <a:latin typeface="Raleway"/>
                <a:ea typeface="Raleway"/>
                <a:cs typeface="Raleway"/>
                <a:sym typeface="Raleway"/>
              </a:rPr>
              <a:t>CUSTOMERS</a:t>
            </a:r>
            <a:br>
              <a:rPr lang="en-GB" sz="1000" b="1" i="1">
                <a:solidFill>
                  <a:schemeClr val="lt1"/>
                </a:solidFill>
                <a:latin typeface="Raleway"/>
                <a:ea typeface="Raleway"/>
                <a:cs typeface="Raleway"/>
                <a:sym typeface="Raleway"/>
              </a:rPr>
            </a:br>
            <a:endParaRPr sz="1000" i="1">
              <a:solidFill>
                <a:schemeClr val="lt1"/>
              </a:solidFill>
              <a:latin typeface="Raleway Light"/>
              <a:ea typeface="Raleway Light"/>
              <a:cs typeface="Raleway Light"/>
              <a:sym typeface="Raleway Light"/>
            </a:endParaRPr>
          </a:p>
        </p:txBody>
      </p:sp>
      <p:sp>
        <p:nvSpPr>
          <p:cNvPr id="111" name="Google Shape;111;p18"/>
          <p:cNvSpPr txBox="1"/>
          <p:nvPr/>
        </p:nvSpPr>
        <p:spPr>
          <a:xfrm>
            <a:off x="5259810" y="2419790"/>
            <a:ext cx="2568000" cy="5657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GB" sz="1200" b="1" i="1">
                <a:solidFill>
                  <a:schemeClr val="lt1"/>
                </a:solidFill>
                <a:latin typeface="Raleway"/>
                <a:ea typeface="Raleway"/>
                <a:cs typeface="Raleway"/>
                <a:sym typeface="Raleway"/>
              </a:rPr>
              <a:t>WORKERS</a:t>
            </a:r>
            <a:br>
              <a:rPr lang="en-GB" sz="1000" b="1" i="1">
                <a:solidFill>
                  <a:schemeClr val="lt1"/>
                </a:solidFill>
                <a:latin typeface="Raleway"/>
                <a:ea typeface="Raleway"/>
                <a:cs typeface="Raleway"/>
                <a:sym typeface="Raleway"/>
              </a:rPr>
            </a:br>
            <a:endParaRPr sz="1000" i="1">
              <a:solidFill>
                <a:schemeClr val="lt1"/>
              </a:solidFill>
              <a:latin typeface="Raleway Light"/>
              <a:ea typeface="Raleway Light"/>
              <a:cs typeface="Raleway Light"/>
              <a:sym typeface="Raleway Light"/>
            </a:endParaRPr>
          </a:p>
        </p:txBody>
      </p:sp>
      <p:sp>
        <p:nvSpPr>
          <p:cNvPr id="112" name="Google Shape;112;p18"/>
          <p:cNvSpPr txBox="1"/>
          <p:nvPr/>
        </p:nvSpPr>
        <p:spPr>
          <a:xfrm>
            <a:off x="5259810" y="3165324"/>
            <a:ext cx="2568000" cy="5657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i="1">
                <a:solidFill>
                  <a:schemeClr val="lt1"/>
                </a:solidFill>
                <a:latin typeface="Raleway"/>
                <a:ea typeface="Raleway"/>
                <a:cs typeface="Raleway"/>
                <a:sym typeface="Raleway"/>
              </a:rPr>
              <a:t>COMMUNITY </a:t>
            </a:r>
            <a:br>
              <a:rPr lang="en-GB" sz="1000" b="1" i="1">
                <a:solidFill>
                  <a:schemeClr val="lt1"/>
                </a:solidFill>
                <a:latin typeface="Raleway"/>
                <a:ea typeface="Raleway"/>
                <a:cs typeface="Raleway"/>
                <a:sym typeface="Raleway"/>
              </a:rPr>
            </a:br>
            <a:endParaRPr sz="1000" i="1">
              <a:solidFill>
                <a:schemeClr val="lt1"/>
              </a:solidFill>
              <a:latin typeface="Raleway Light"/>
              <a:ea typeface="Raleway Light"/>
              <a:cs typeface="Raleway Light"/>
              <a:sym typeface="Raleway Light"/>
            </a:endParaRPr>
          </a:p>
        </p:txBody>
      </p:sp>
      <p:sp>
        <p:nvSpPr>
          <p:cNvPr id="113" name="Google Shape;113;p18"/>
          <p:cNvSpPr txBox="1"/>
          <p:nvPr/>
        </p:nvSpPr>
        <p:spPr>
          <a:xfrm>
            <a:off x="0" y="0"/>
            <a:ext cx="4572000" cy="51435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4700">
                <a:solidFill>
                  <a:schemeClr val="lt1"/>
                </a:solidFill>
                <a:latin typeface="Playfair Display ExtraBold"/>
                <a:ea typeface="Playfair Display ExtraBold"/>
                <a:cs typeface="Playfair Display ExtraBold"/>
                <a:sym typeface="Playfair Display ExtraBold"/>
              </a:rPr>
              <a:t>The 5 Impact</a:t>
            </a:r>
            <a:endParaRPr sz="4700">
              <a:solidFill>
                <a:schemeClr val="lt1"/>
              </a:solidFill>
              <a:latin typeface="Playfair Display ExtraBold"/>
              <a:ea typeface="Playfair Display ExtraBold"/>
              <a:cs typeface="Playfair Display ExtraBold"/>
              <a:sym typeface="Playfair Display ExtraBold"/>
            </a:endParaRPr>
          </a:p>
          <a:p>
            <a:pPr marL="0" lvl="0" indent="0" algn="ctr" rtl="0">
              <a:lnSpc>
                <a:spcPct val="80000"/>
              </a:lnSpc>
              <a:spcBef>
                <a:spcPts val="0"/>
              </a:spcBef>
              <a:spcAft>
                <a:spcPts val="0"/>
              </a:spcAft>
              <a:buNone/>
            </a:pPr>
            <a:r>
              <a:rPr lang="en-GB" sz="4700" i="1">
                <a:solidFill>
                  <a:srgbClr val="F1A6AD"/>
                </a:solidFill>
                <a:latin typeface="Playfair Display ExtraBold"/>
                <a:ea typeface="Playfair Display ExtraBold"/>
                <a:cs typeface="Playfair Display ExtraBold"/>
                <a:sym typeface="Playfair Display ExtraBold"/>
              </a:rPr>
              <a:t>areas.</a:t>
            </a:r>
            <a:endParaRPr sz="4700" i="1">
              <a:solidFill>
                <a:srgbClr val="F1A6AD"/>
              </a:solidFill>
              <a:latin typeface="Playfair Display ExtraBold"/>
              <a:ea typeface="Playfair Display ExtraBold"/>
              <a:cs typeface="Playfair Display ExtraBold"/>
              <a:sym typeface="Playfair Display ExtraBold"/>
            </a:endParaRPr>
          </a:p>
        </p:txBody>
      </p:sp>
      <p:sp>
        <p:nvSpPr>
          <p:cNvPr id="2" name="Google Shape;112;p18">
            <a:extLst>
              <a:ext uri="{FF2B5EF4-FFF2-40B4-BE49-F238E27FC236}">
                <a16:creationId xmlns:a16="http://schemas.microsoft.com/office/drawing/2014/main" id="{DA95118D-73BB-A0C7-44E2-23E1FD3480D0}"/>
              </a:ext>
            </a:extLst>
          </p:cNvPr>
          <p:cNvSpPr txBox="1"/>
          <p:nvPr/>
        </p:nvSpPr>
        <p:spPr>
          <a:xfrm>
            <a:off x="5259810" y="3910858"/>
            <a:ext cx="2568000" cy="5657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i="1">
                <a:solidFill>
                  <a:schemeClr val="lt1"/>
                </a:solidFill>
                <a:latin typeface="Raleway"/>
                <a:ea typeface="Raleway"/>
                <a:cs typeface="Raleway"/>
                <a:sym typeface="Raleway"/>
              </a:rPr>
              <a:t>ENVIRONMENT </a:t>
            </a:r>
            <a:br>
              <a:rPr lang="en-GB" sz="1000" b="1" i="1">
                <a:solidFill>
                  <a:schemeClr val="lt1"/>
                </a:solidFill>
                <a:latin typeface="Raleway"/>
                <a:ea typeface="Raleway"/>
                <a:cs typeface="Raleway"/>
                <a:sym typeface="Raleway"/>
              </a:rPr>
            </a:br>
            <a:endParaRPr sz="1000" i="1">
              <a:solidFill>
                <a:schemeClr val="lt1"/>
              </a:solidFill>
              <a:latin typeface="Raleway Light"/>
              <a:ea typeface="Raleway Light"/>
              <a:cs typeface="Raleway Light"/>
              <a:sym typeface="Raleway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EFEC"/>
        </a:solidFill>
        <a:effectLst/>
      </p:bgPr>
    </p:bg>
    <p:spTree>
      <p:nvGrpSpPr>
        <p:cNvPr id="1" name="Shape 117"/>
        <p:cNvGrpSpPr/>
        <p:nvPr/>
      </p:nvGrpSpPr>
      <p:grpSpPr>
        <a:xfrm>
          <a:off x="0" y="0"/>
          <a:ext cx="0" cy="0"/>
          <a:chOff x="0" y="0"/>
          <a:chExt cx="0" cy="0"/>
        </a:xfrm>
      </p:grpSpPr>
      <p:grpSp>
        <p:nvGrpSpPr>
          <p:cNvPr id="3" name="Group 2">
            <a:extLst>
              <a:ext uri="{FF2B5EF4-FFF2-40B4-BE49-F238E27FC236}">
                <a16:creationId xmlns:a16="http://schemas.microsoft.com/office/drawing/2014/main" id="{7084F57A-6252-D487-023C-17067DB18B04}"/>
              </a:ext>
            </a:extLst>
          </p:cNvPr>
          <p:cNvGrpSpPr/>
          <p:nvPr/>
        </p:nvGrpSpPr>
        <p:grpSpPr>
          <a:xfrm>
            <a:off x="327354" y="1285324"/>
            <a:ext cx="8495243" cy="849900"/>
            <a:chOff x="-478184" y="488927"/>
            <a:chExt cx="8495243" cy="849900"/>
          </a:xfrm>
        </p:grpSpPr>
        <p:sp>
          <p:nvSpPr>
            <p:cNvPr id="128" name="Google Shape;128;p19"/>
            <p:cNvSpPr txBox="1"/>
            <p:nvPr/>
          </p:nvSpPr>
          <p:spPr>
            <a:xfrm>
              <a:off x="-478184" y="488927"/>
              <a:ext cx="3993955" cy="849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2000">
                  <a:solidFill>
                    <a:srgbClr val="5E5355"/>
                  </a:solidFill>
                  <a:latin typeface="Playfair Display ExtraBold"/>
                  <a:ea typeface="Playfair Display ExtraBold"/>
                  <a:cs typeface="Playfair Display ExtraBold"/>
                  <a:sym typeface="Playfair Display ExtraBold"/>
                </a:rPr>
                <a:t>What we said </a:t>
              </a:r>
              <a:r>
                <a:rPr lang="en-GB" sz="2000" i="1">
                  <a:solidFill>
                    <a:srgbClr val="DA2033"/>
                  </a:solidFill>
                  <a:latin typeface="Playfair Display ExtraBold"/>
                  <a:ea typeface="Playfair Display ExtraBold"/>
                  <a:cs typeface="Playfair Display ExtraBold"/>
                  <a:sym typeface="Playfair Display ExtraBold"/>
                </a:rPr>
                <a:t>we’d do.</a:t>
              </a:r>
              <a:endParaRPr lang="en-US" sz="2000" i="1">
                <a:solidFill>
                  <a:srgbClr val="DA2033"/>
                </a:solidFill>
                <a:latin typeface="Playfair Display ExtraBold"/>
                <a:ea typeface="Playfair Display ExtraBold"/>
                <a:cs typeface="Playfair Display ExtraBold"/>
              </a:endParaRPr>
            </a:p>
          </p:txBody>
        </p:sp>
        <p:sp>
          <p:nvSpPr>
            <p:cNvPr id="2" name="Google Shape;128;p19">
              <a:extLst>
                <a:ext uri="{FF2B5EF4-FFF2-40B4-BE49-F238E27FC236}">
                  <a16:creationId xmlns:a16="http://schemas.microsoft.com/office/drawing/2014/main" id="{29AFB236-541A-0609-FEDE-0019C34EABA8}"/>
                </a:ext>
              </a:extLst>
            </p:cNvPr>
            <p:cNvSpPr txBox="1"/>
            <p:nvPr/>
          </p:nvSpPr>
          <p:spPr>
            <a:xfrm>
              <a:off x="3526478" y="488927"/>
              <a:ext cx="4490581" cy="849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2000">
                  <a:solidFill>
                    <a:srgbClr val="5E5355"/>
                  </a:solidFill>
                  <a:latin typeface="Playfair Display ExtraBold"/>
                  <a:ea typeface="Playfair Display ExtraBold"/>
                  <a:cs typeface="Playfair Display ExtraBold"/>
                  <a:sym typeface="Playfair Display ExtraBold"/>
                </a:rPr>
                <a:t>What we </a:t>
              </a:r>
              <a:r>
                <a:rPr lang="en-GB" sz="2000" i="1">
                  <a:solidFill>
                    <a:srgbClr val="DA2033"/>
                  </a:solidFill>
                  <a:latin typeface="Playfair Display ExtraBold"/>
                  <a:ea typeface="Playfair Display ExtraBold"/>
                  <a:cs typeface="Playfair Display ExtraBold"/>
                  <a:sym typeface="Playfair Display ExtraBold"/>
                </a:rPr>
                <a:t>did.</a:t>
              </a:r>
              <a:endParaRPr sz="2000" i="1">
                <a:solidFill>
                  <a:srgbClr val="DA2033"/>
                </a:solidFill>
                <a:latin typeface="Playfair Display ExtraBold"/>
                <a:ea typeface="Playfair Display ExtraBold"/>
                <a:cs typeface="Playfair Display ExtraBold"/>
                <a:sym typeface="Playfair Display ExtraBold"/>
              </a:endParaRPr>
            </a:p>
          </p:txBody>
        </p:sp>
      </p:grpSp>
      <p:sp>
        <p:nvSpPr>
          <p:cNvPr id="4" name="Google Shape;128;p19">
            <a:extLst>
              <a:ext uri="{FF2B5EF4-FFF2-40B4-BE49-F238E27FC236}">
                <a16:creationId xmlns:a16="http://schemas.microsoft.com/office/drawing/2014/main" id="{8BCD195F-40B0-5C5A-93BD-588D143E5361}"/>
              </a:ext>
            </a:extLst>
          </p:cNvPr>
          <p:cNvSpPr txBox="1"/>
          <p:nvPr/>
        </p:nvSpPr>
        <p:spPr>
          <a:xfrm>
            <a:off x="3344175" y="338357"/>
            <a:ext cx="2455650" cy="849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2800" i="1" dirty="0">
                <a:solidFill>
                  <a:srgbClr val="5E5355"/>
                </a:solidFill>
                <a:latin typeface="Playfair Display ExtraBold"/>
                <a:ea typeface="Playfair Display ExtraBold"/>
                <a:cs typeface="Playfair Display ExtraBold"/>
                <a:sym typeface="Playfair Display ExtraBold"/>
              </a:rPr>
              <a:t>Governance</a:t>
            </a:r>
            <a:r>
              <a:rPr lang="en-GB" sz="2800" i="1" dirty="0">
                <a:solidFill>
                  <a:srgbClr val="DA2033"/>
                </a:solidFill>
                <a:latin typeface="Playfair Display ExtraBold"/>
                <a:ea typeface="Playfair Display ExtraBold"/>
                <a:cs typeface="Playfair Display ExtraBold"/>
                <a:sym typeface="Playfair Display ExtraBold"/>
              </a:rPr>
              <a:t>.</a:t>
            </a:r>
            <a:endParaRPr sz="2800" i="1" dirty="0">
              <a:solidFill>
                <a:srgbClr val="DA2033"/>
              </a:solidFill>
              <a:latin typeface="Playfair Display ExtraBold"/>
              <a:ea typeface="Playfair Display ExtraBold"/>
              <a:cs typeface="Playfair Display ExtraBold"/>
              <a:sym typeface="Playfair Display ExtraBold"/>
            </a:endParaRPr>
          </a:p>
        </p:txBody>
      </p:sp>
      <p:sp>
        <p:nvSpPr>
          <p:cNvPr id="5" name="Google Shape;71;p15">
            <a:extLst>
              <a:ext uri="{FF2B5EF4-FFF2-40B4-BE49-F238E27FC236}">
                <a16:creationId xmlns:a16="http://schemas.microsoft.com/office/drawing/2014/main" id="{DC40FBAB-B94A-B431-D8C1-77B5D5069639}"/>
              </a:ext>
            </a:extLst>
          </p:cNvPr>
          <p:cNvSpPr txBox="1"/>
          <p:nvPr/>
        </p:nvSpPr>
        <p:spPr>
          <a:xfrm>
            <a:off x="600988" y="2135224"/>
            <a:ext cx="3557184" cy="1485668"/>
          </a:xfrm>
          <a:prstGeom prst="rect">
            <a:avLst/>
          </a:prstGeom>
          <a:noFill/>
          <a:ln>
            <a:noFill/>
          </a:ln>
        </p:spPr>
        <p:txBody>
          <a:bodyPr spcFirstLastPara="1" wrap="square" lIns="91425" tIns="91425" rIns="91425" bIns="91425" anchor="ctr" anchorCtr="0">
            <a:noAutofit/>
          </a:bodyPr>
          <a:lstStyle/>
          <a:p>
            <a:pPr marL="251460" indent="-251460">
              <a:buSzPct val="75000"/>
              <a:buBlip>
                <a:blip r:embed="rId3"/>
              </a:buBlip>
            </a:pPr>
            <a:r>
              <a:rPr lang="en-US" dirty="0">
                <a:latin typeface="Raleway Light"/>
                <a:ea typeface="Raleway"/>
                <a:cs typeface="Raleway"/>
                <a:sym typeface="Raleway Light"/>
              </a:rPr>
              <a:t>Maintain commitment to ethical business practices and responsible governance</a:t>
            </a:r>
            <a:r>
              <a:rPr lang="en-US" dirty="0">
                <a:latin typeface="Raleway Light"/>
              </a:rPr>
              <a:t> (this includes mission-driven leadership, stakeholder engagement and transparency).</a:t>
            </a:r>
            <a:endParaRPr lang="en-GB" dirty="0">
              <a:solidFill>
                <a:srgbClr val="5E5355"/>
              </a:solidFill>
              <a:latin typeface="Raleway Light"/>
            </a:endParaRPr>
          </a:p>
        </p:txBody>
      </p:sp>
      <p:sp>
        <p:nvSpPr>
          <p:cNvPr id="6" name="Google Shape;71;p15">
            <a:extLst>
              <a:ext uri="{FF2B5EF4-FFF2-40B4-BE49-F238E27FC236}">
                <a16:creationId xmlns:a16="http://schemas.microsoft.com/office/drawing/2014/main" id="{D710D687-AF0F-CEB8-2B5D-EEABE5C12B64}"/>
              </a:ext>
            </a:extLst>
          </p:cNvPr>
          <p:cNvSpPr txBox="1"/>
          <p:nvPr/>
        </p:nvSpPr>
        <p:spPr>
          <a:xfrm>
            <a:off x="4988924" y="2135223"/>
            <a:ext cx="3549460" cy="1675883"/>
          </a:xfrm>
          <a:prstGeom prst="rect">
            <a:avLst/>
          </a:prstGeom>
          <a:noFill/>
          <a:ln>
            <a:noFill/>
          </a:ln>
        </p:spPr>
        <p:txBody>
          <a:bodyPr spcFirstLastPara="1" wrap="square" lIns="91425" tIns="91425" rIns="91425" bIns="91425" anchor="ctr" anchorCtr="0">
            <a:noAutofit/>
          </a:bodyPr>
          <a:lstStyle/>
          <a:p>
            <a:pPr marL="285750" indent="-285750">
              <a:buSzPct val="75000"/>
              <a:buBlip>
                <a:blip r:embed="rId3"/>
              </a:buBlip>
            </a:pPr>
            <a:r>
              <a:rPr lang="en-US" dirty="0">
                <a:latin typeface="Raleway Light"/>
                <a:ea typeface="Raleway Light"/>
                <a:cs typeface="Raleway Light"/>
              </a:rPr>
              <a:t>Prioritised mission-driven leadership, stakeholder engagement and transparency to ensure upholding of commitment to ethical business practices and responsible governance.</a:t>
            </a:r>
          </a:p>
        </p:txBody>
      </p:sp>
    </p:spTree>
    <p:extLst>
      <p:ext uri="{BB962C8B-B14F-4D97-AF65-F5344CB8AC3E}">
        <p14:creationId xmlns:p14="http://schemas.microsoft.com/office/powerpoint/2010/main" val="3769509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1"/>
          <p:cNvPicPr preferRelativeResize="0"/>
          <p:nvPr/>
        </p:nvPicPr>
        <p:blipFill rotWithShape="1">
          <a:blip r:embed="rId3">
            <a:alphaModFix/>
          </a:blip>
          <a:srcRect r="950"/>
          <a:stretch/>
        </p:blipFill>
        <p:spPr>
          <a:xfrm>
            <a:off x="-3" y="0"/>
            <a:ext cx="9144003" cy="5143500"/>
          </a:xfrm>
          <a:prstGeom prst="rect">
            <a:avLst/>
          </a:prstGeom>
          <a:noFill/>
          <a:ln>
            <a:noFill/>
          </a:ln>
        </p:spPr>
      </p:pic>
      <p:sp>
        <p:nvSpPr>
          <p:cNvPr id="163" name="Google Shape;163;p21"/>
          <p:cNvSpPr txBox="1"/>
          <p:nvPr/>
        </p:nvSpPr>
        <p:spPr>
          <a:xfrm>
            <a:off x="355350" y="1112154"/>
            <a:ext cx="8433300" cy="5625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GB" sz="3100">
                <a:solidFill>
                  <a:schemeClr val="dk2"/>
                </a:solidFill>
                <a:latin typeface="Playfair Display ExtraBold"/>
                <a:ea typeface="Playfair Display ExtraBold"/>
                <a:cs typeface="Playfair Display ExtraBold"/>
                <a:sym typeface="Playfair Display ExtraBold"/>
              </a:rPr>
              <a:t>Plans for the next </a:t>
            </a:r>
            <a:r>
              <a:rPr lang="en-GB" sz="3100" i="1">
                <a:solidFill>
                  <a:srgbClr val="DA2033"/>
                </a:solidFill>
                <a:latin typeface="Playfair Display ExtraBold"/>
                <a:ea typeface="Playfair Display ExtraBold"/>
                <a:cs typeface="Playfair Display ExtraBold"/>
                <a:sym typeface="Playfair Display ExtraBold"/>
              </a:rPr>
              <a:t>12 months.</a:t>
            </a:r>
            <a:endParaRPr sz="3100" i="1">
              <a:solidFill>
                <a:srgbClr val="DA2033"/>
              </a:solidFill>
              <a:latin typeface="Playfair Display ExtraBold"/>
              <a:ea typeface="Playfair Display ExtraBold"/>
              <a:cs typeface="Playfair Display ExtraBold"/>
              <a:sym typeface="Playfair Display ExtraBold"/>
            </a:endParaRPr>
          </a:p>
        </p:txBody>
      </p:sp>
      <p:sp>
        <p:nvSpPr>
          <p:cNvPr id="170" name="Google Shape;170;p21"/>
          <p:cNvSpPr/>
          <p:nvPr/>
        </p:nvSpPr>
        <p:spPr>
          <a:xfrm>
            <a:off x="1180073" y="2212331"/>
            <a:ext cx="6791572" cy="1816414"/>
          </a:xfrm>
          <a:prstGeom prst="roundRect">
            <a:avLst>
              <a:gd name="adj" fmla="val 16667"/>
            </a:avLst>
          </a:prstGeom>
          <a:solidFill>
            <a:srgbClr val="5E535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dirty="0">
                <a:solidFill>
                  <a:srgbClr val="FFFFFF"/>
                </a:solidFill>
                <a:latin typeface="Raleway"/>
              </a:rPr>
              <a:t>Look for further growth opportunities in this area</a:t>
            </a:r>
          </a:p>
          <a:p>
            <a:pPr algn="ctr"/>
            <a:endParaRPr lang="en-US" dirty="0">
              <a:solidFill>
                <a:srgbClr val="FFFFFF"/>
              </a:solidFill>
              <a:latin typeface="Raleway"/>
            </a:endParaRPr>
          </a:p>
          <a:p>
            <a:pPr algn="ctr"/>
            <a:r>
              <a:rPr lang="en-US" dirty="0">
                <a:solidFill>
                  <a:srgbClr val="FFFFFF"/>
                </a:solidFill>
                <a:latin typeface="Raleway"/>
              </a:rPr>
              <a:t>Review existing policies to ensure adherence</a:t>
            </a:r>
          </a:p>
          <a:p>
            <a:pPr algn="ctr"/>
            <a:endParaRPr lang="en-US" dirty="0">
              <a:solidFill>
                <a:srgbClr val="FFFFFF"/>
              </a:solidFill>
              <a:latin typeface="Raleway"/>
            </a:endParaRPr>
          </a:p>
          <a:p>
            <a:pPr algn="ctr"/>
            <a:r>
              <a:rPr lang="en-US" dirty="0">
                <a:solidFill>
                  <a:srgbClr val="FFFFFF"/>
                </a:solidFill>
                <a:latin typeface="Raleway"/>
              </a:rPr>
              <a:t>Champion ethical business practices and responsible governance </a:t>
            </a:r>
            <a:endParaRPr lang="en-US" dirty="0"/>
          </a:p>
        </p:txBody>
      </p:sp>
    </p:spTree>
    <p:extLst>
      <p:ext uri="{BB962C8B-B14F-4D97-AF65-F5344CB8AC3E}">
        <p14:creationId xmlns:p14="http://schemas.microsoft.com/office/powerpoint/2010/main" val="1161632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EFEC"/>
        </a:solidFill>
        <a:effectLst/>
      </p:bgPr>
    </p:bg>
    <p:spTree>
      <p:nvGrpSpPr>
        <p:cNvPr id="1" name="Shape 117"/>
        <p:cNvGrpSpPr/>
        <p:nvPr/>
      </p:nvGrpSpPr>
      <p:grpSpPr>
        <a:xfrm>
          <a:off x="0" y="0"/>
          <a:ext cx="0" cy="0"/>
          <a:chOff x="0" y="0"/>
          <a:chExt cx="0" cy="0"/>
        </a:xfrm>
      </p:grpSpPr>
      <p:grpSp>
        <p:nvGrpSpPr>
          <p:cNvPr id="3" name="Group 2">
            <a:extLst>
              <a:ext uri="{FF2B5EF4-FFF2-40B4-BE49-F238E27FC236}">
                <a16:creationId xmlns:a16="http://schemas.microsoft.com/office/drawing/2014/main" id="{7084F57A-6252-D487-023C-17067DB18B04}"/>
              </a:ext>
            </a:extLst>
          </p:cNvPr>
          <p:cNvGrpSpPr/>
          <p:nvPr/>
        </p:nvGrpSpPr>
        <p:grpSpPr>
          <a:xfrm>
            <a:off x="327354" y="1285324"/>
            <a:ext cx="8495243" cy="849900"/>
            <a:chOff x="-478184" y="488927"/>
            <a:chExt cx="8495243" cy="849900"/>
          </a:xfrm>
        </p:grpSpPr>
        <p:sp>
          <p:nvSpPr>
            <p:cNvPr id="128" name="Google Shape;128;p19"/>
            <p:cNvSpPr txBox="1"/>
            <p:nvPr/>
          </p:nvSpPr>
          <p:spPr>
            <a:xfrm>
              <a:off x="-478184" y="488927"/>
              <a:ext cx="3993955" cy="849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2000">
                  <a:solidFill>
                    <a:srgbClr val="5E5355"/>
                  </a:solidFill>
                  <a:latin typeface="Playfair Display ExtraBold"/>
                  <a:ea typeface="Playfair Display ExtraBold"/>
                  <a:cs typeface="Playfair Display ExtraBold"/>
                  <a:sym typeface="Playfair Display ExtraBold"/>
                </a:rPr>
                <a:t>What we said </a:t>
              </a:r>
              <a:r>
                <a:rPr lang="en-GB" sz="2000" i="1">
                  <a:solidFill>
                    <a:srgbClr val="DA2033"/>
                  </a:solidFill>
                  <a:latin typeface="Playfair Display ExtraBold"/>
                  <a:ea typeface="Playfair Display ExtraBold"/>
                  <a:cs typeface="Playfair Display ExtraBold"/>
                  <a:sym typeface="Playfair Display ExtraBold"/>
                </a:rPr>
                <a:t>we’d do.</a:t>
              </a:r>
              <a:endParaRPr lang="en-US" sz="2000" i="1">
                <a:solidFill>
                  <a:srgbClr val="DA2033"/>
                </a:solidFill>
                <a:latin typeface="Playfair Display ExtraBold"/>
                <a:ea typeface="Playfair Display ExtraBold"/>
                <a:cs typeface="Playfair Display ExtraBold"/>
              </a:endParaRPr>
            </a:p>
          </p:txBody>
        </p:sp>
        <p:sp>
          <p:nvSpPr>
            <p:cNvPr id="2" name="Google Shape;128;p19">
              <a:extLst>
                <a:ext uri="{FF2B5EF4-FFF2-40B4-BE49-F238E27FC236}">
                  <a16:creationId xmlns:a16="http://schemas.microsoft.com/office/drawing/2014/main" id="{29AFB236-541A-0609-FEDE-0019C34EABA8}"/>
                </a:ext>
              </a:extLst>
            </p:cNvPr>
            <p:cNvSpPr txBox="1"/>
            <p:nvPr/>
          </p:nvSpPr>
          <p:spPr>
            <a:xfrm>
              <a:off x="3526478" y="488927"/>
              <a:ext cx="4490581" cy="849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2000">
                  <a:solidFill>
                    <a:srgbClr val="5E5355"/>
                  </a:solidFill>
                  <a:latin typeface="Playfair Display ExtraBold"/>
                  <a:ea typeface="Playfair Display ExtraBold"/>
                  <a:cs typeface="Playfair Display ExtraBold"/>
                  <a:sym typeface="Playfair Display ExtraBold"/>
                </a:rPr>
                <a:t>What we </a:t>
              </a:r>
              <a:r>
                <a:rPr lang="en-GB" sz="2000" i="1">
                  <a:solidFill>
                    <a:srgbClr val="DA2033"/>
                  </a:solidFill>
                  <a:latin typeface="Playfair Display ExtraBold"/>
                  <a:ea typeface="Playfair Display ExtraBold"/>
                  <a:cs typeface="Playfair Display ExtraBold"/>
                  <a:sym typeface="Playfair Display ExtraBold"/>
                </a:rPr>
                <a:t>did.</a:t>
              </a:r>
              <a:endParaRPr sz="2000" i="1">
                <a:solidFill>
                  <a:srgbClr val="DA2033"/>
                </a:solidFill>
                <a:latin typeface="Playfair Display ExtraBold"/>
                <a:ea typeface="Playfair Display ExtraBold"/>
                <a:cs typeface="Playfair Display ExtraBold"/>
                <a:sym typeface="Playfair Display ExtraBold"/>
              </a:endParaRPr>
            </a:p>
          </p:txBody>
        </p:sp>
      </p:grpSp>
      <p:sp>
        <p:nvSpPr>
          <p:cNvPr id="4" name="Google Shape;128;p19">
            <a:extLst>
              <a:ext uri="{FF2B5EF4-FFF2-40B4-BE49-F238E27FC236}">
                <a16:creationId xmlns:a16="http://schemas.microsoft.com/office/drawing/2014/main" id="{8BCD195F-40B0-5C5A-93BD-588D143E5361}"/>
              </a:ext>
            </a:extLst>
          </p:cNvPr>
          <p:cNvSpPr txBox="1"/>
          <p:nvPr/>
        </p:nvSpPr>
        <p:spPr>
          <a:xfrm>
            <a:off x="3344175" y="338357"/>
            <a:ext cx="2455650" cy="849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2800" i="1">
                <a:solidFill>
                  <a:srgbClr val="5E5355"/>
                </a:solidFill>
                <a:latin typeface="Playfair Display ExtraBold"/>
                <a:ea typeface="Playfair Display ExtraBold"/>
                <a:cs typeface="Playfair Display ExtraBold"/>
                <a:sym typeface="Playfair Display ExtraBold"/>
              </a:rPr>
              <a:t>Customers</a:t>
            </a:r>
            <a:r>
              <a:rPr lang="en-GB" sz="2800" i="1">
                <a:solidFill>
                  <a:srgbClr val="DA2033"/>
                </a:solidFill>
                <a:latin typeface="Playfair Display ExtraBold"/>
                <a:ea typeface="Playfair Display ExtraBold"/>
                <a:cs typeface="Playfair Display ExtraBold"/>
                <a:sym typeface="Playfair Display ExtraBold"/>
              </a:rPr>
              <a:t>.</a:t>
            </a:r>
            <a:endParaRPr sz="2800" i="1">
              <a:solidFill>
                <a:srgbClr val="DA2033"/>
              </a:solidFill>
              <a:latin typeface="Playfair Display ExtraBold"/>
              <a:ea typeface="Playfair Display ExtraBold"/>
              <a:cs typeface="Playfair Display ExtraBold"/>
              <a:sym typeface="Playfair Display ExtraBold"/>
            </a:endParaRPr>
          </a:p>
        </p:txBody>
      </p:sp>
      <p:sp>
        <p:nvSpPr>
          <p:cNvPr id="5" name="Google Shape;71;p15">
            <a:extLst>
              <a:ext uri="{FF2B5EF4-FFF2-40B4-BE49-F238E27FC236}">
                <a16:creationId xmlns:a16="http://schemas.microsoft.com/office/drawing/2014/main" id="{DC40FBAB-B94A-B431-D8C1-77B5D5069639}"/>
              </a:ext>
            </a:extLst>
          </p:cNvPr>
          <p:cNvSpPr txBox="1"/>
          <p:nvPr/>
        </p:nvSpPr>
        <p:spPr>
          <a:xfrm>
            <a:off x="600988" y="2135224"/>
            <a:ext cx="3557184" cy="1462180"/>
          </a:xfrm>
          <a:prstGeom prst="rect">
            <a:avLst/>
          </a:prstGeom>
          <a:noFill/>
          <a:ln>
            <a:noFill/>
          </a:ln>
        </p:spPr>
        <p:txBody>
          <a:bodyPr spcFirstLastPara="1" wrap="square" lIns="91425" tIns="91425" rIns="91425" bIns="91425" anchor="ctr" anchorCtr="0">
            <a:noAutofit/>
          </a:bodyPr>
          <a:lstStyle/>
          <a:p>
            <a:pPr marL="251460" indent="-251460">
              <a:buSzPct val="75000"/>
              <a:buBlip>
                <a:blip r:embed="rId3"/>
              </a:buBlip>
            </a:pPr>
            <a:r>
              <a:rPr lang="en-GB">
                <a:solidFill>
                  <a:srgbClr val="5E5355"/>
                </a:solidFill>
                <a:latin typeface="Raleway Light"/>
                <a:ea typeface="Raleway"/>
                <a:cs typeface="Raleway"/>
                <a:sym typeface="Raleway Light"/>
              </a:rPr>
              <a:t>Conduct </a:t>
            </a:r>
            <a:r>
              <a:rPr lang="en-GB">
                <a:solidFill>
                  <a:srgbClr val="5E5355"/>
                </a:solidFill>
                <a:latin typeface="Raleway Light"/>
                <a:ea typeface="Raleway"/>
                <a:cs typeface="Raleway"/>
                <a:sym typeface="Raleway"/>
              </a:rPr>
              <a:t>an NPS survey for all clients who place a job with us to assess how they feel about our </a:t>
            </a:r>
            <a:r>
              <a:rPr lang="en-GB">
                <a:solidFill>
                  <a:srgbClr val="5E5355"/>
                </a:solidFill>
                <a:latin typeface="Raleway Light"/>
                <a:ea typeface="Raleway"/>
                <a:cs typeface="Raleway"/>
              </a:rPr>
              <a:t>service</a:t>
            </a:r>
            <a:endParaRPr lang="en-GB">
              <a:solidFill>
                <a:srgbClr val="5E5355"/>
              </a:solidFill>
              <a:latin typeface="Raleway Light"/>
              <a:ea typeface="Raleway"/>
            </a:endParaRPr>
          </a:p>
          <a:p>
            <a:pPr marL="251460" indent="-251460">
              <a:buSzPct val="75000"/>
              <a:buBlip>
                <a:blip r:embed="rId3"/>
              </a:buBlip>
            </a:pPr>
            <a:endParaRPr lang="en-GB">
              <a:solidFill>
                <a:srgbClr val="5E5355"/>
              </a:solidFill>
              <a:latin typeface="Raleway Light"/>
            </a:endParaRPr>
          </a:p>
          <a:p>
            <a:pPr marL="251460" indent="-251460">
              <a:buSzPct val="75000"/>
              <a:buBlip>
                <a:blip r:embed="rId3"/>
              </a:buBlip>
            </a:pPr>
            <a:r>
              <a:rPr lang="en-GB">
                <a:solidFill>
                  <a:srgbClr val="5E5355"/>
                </a:solidFill>
                <a:latin typeface="Raleway Light"/>
              </a:rPr>
              <a:t>Target working with more clients who are B Corp certified</a:t>
            </a:r>
          </a:p>
        </p:txBody>
      </p:sp>
      <p:sp>
        <p:nvSpPr>
          <p:cNvPr id="6" name="Google Shape;71;p15">
            <a:extLst>
              <a:ext uri="{FF2B5EF4-FFF2-40B4-BE49-F238E27FC236}">
                <a16:creationId xmlns:a16="http://schemas.microsoft.com/office/drawing/2014/main" id="{D710D687-AF0F-CEB8-2B5D-EEABE5C12B64}"/>
              </a:ext>
            </a:extLst>
          </p:cNvPr>
          <p:cNvSpPr txBox="1"/>
          <p:nvPr/>
        </p:nvSpPr>
        <p:spPr>
          <a:xfrm>
            <a:off x="4988924" y="2135223"/>
            <a:ext cx="3549460" cy="1863775"/>
          </a:xfrm>
          <a:prstGeom prst="rect">
            <a:avLst/>
          </a:prstGeom>
          <a:noFill/>
          <a:ln>
            <a:noFill/>
          </a:ln>
        </p:spPr>
        <p:txBody>
          <a:bodyPr spcFirstLastPara="1" wrap="square" lIns="91425" tIns="91425" rIns="91425" bIns="91425" anchor="ctr" anchorCtr="0">
            <a:noAutofit/>
          </a:bodyPr>
          <a:lstStyle/>
          <a:p>
            <a:pPr marL="251460" indent="-251460">
              <a:buSzPct val="75000"/>
              <a:buBlip>
                <a:blip r:embed="rId3"/>
              </a:buBlip>
            </a:pPr>
            <a:r>
              <a:rPr lang="en-GB">
                <a:solidFill>
                  <a:srgbClr val="5E5355"/>
                </a:solidFill>
                <a:latin typeface="Raleway Light"/>
                <a:ea typeface="Raleway Light"/>
                <a:cs typeface="Raleway Light"/>
              </a:rPr>
              <a:t>NPS survey has now been conducted twice and saw an increase in both response rate and score</a:t>
            </a:r>
          </a:p>
          <a:p>
            <a:pPr marL="251460" indent="-251460">
              <a:buSzPct val="75000"/>
              <a:buBlip>
                <a:blip r:embed="rId3"/>
              </a:buBlip>
            </a:pPr>
            <a:endParaRPr lang="en-GB">
              <a:solidFill>
                <a:srgbClr val="5E5355"/>
              </a:solidFill>
              <a:latin typeface="Raleway Light"/>
              <a:ea typeface="Raleway Light"/>
            </a:endParaRPr>
          </a:p>
          <a:p>
            <a:pPr marL="251460" indent="-251460">
              <a:buSzPct val="75000"/>
              <a:buBlip>
                <a:blip r:embed="rId3"/>
              </a:buBlip>
            </a:pPr>
            <a:r>
              <a:rPr lang="en-GB">
                <a:solidFill>
                  <a:srgbClr val="5E5355"/>
                </a:solidFill>
                <a:latin typeface="Raleway Light"/>
                <a:ea typeface="Raleway Light"/>
              </a:rPr>
              <a:t>Contracts signed with three clients who are B Corp certified and conversations initiated with many others </a:t>
            </a:r>
          </a:p>
        </p:txBody>
      </p:sp>
    </p:spTree>
    <p:extLst>
      <p:ext uri="{BB962C8B-B14F-4D97-AF65-F5344CB8AC3E}">
        <p14:creationId xmlns:p14="http://schemas.microsoft.com/office/powerpoint/2010/main" val="63719425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tro to Obelisk" id="{E076FD75-0042-EC44-8F2B-7BD34C5AE334}" vid="{4AC36395-DBDA-3042-939F-542B4751682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d372b79-3cca-4d2f-82ff-7ca7b9c8a614">
      <Terms xmlns="http://schemas.microsoft.com/office/infopath/2007/PartnerControls"/>
    </lcf76f155ced4ddcb4097134ff3c332f>
    <TaxCatchAll xmlns="2b6ef73a-8e9f-46fe-9b97-beeca31b902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4792D718E2694E867BA78C8C5F9B01" ma:contentTypeVersion="17" ma:contentTypeDescription="Create a new document." ma:contentTypeScope="" ma:versionID="187afa7919d5588172761d855692d75c">
  <xsd:schema xmlns:xsd="http://www.w3.org/2001/XMLSchema" xmlns:xs="http://www.w3.org/2001/XMLSchema" xmlns:p="http://schemas.microsoft.com/office/2006/metadata/properties" xmlns:ns2="2b6ef73a-8e9f-46fe-9b97-beeca31b9022" xmlns:ns3="5d372b79-3cca-4d2f-82ff-7ca7b9c8a614" targetNamespace="http://schemas.microsoft.com/office/2006/metadata/properties" ma:root="true" ma:fieldsID="55b67cc249ae68a15b60482926c3f799" ns2:_="" ns3:_="">
    <xsd:import namespace="2b6ef73a-8e9f-46fe-9b97-beeca31b9022"/>
    <xsd:import namespace="5d372b79-3cca-4d2f-82ff-7ca7b9c8a61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DateTake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6ef73a-8e9f-46fe-9b97-beeca31b902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62ecc9d-f6cf-43d2-901c-e9b0fd65305a}" ma:internalName="TaxCatchAll" ma:showField="CatchAllData" ma:web="2b6ef73a-8e9f-46fe-9b97-beeca31b902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d372b79-3cca-4d2f-82ff-7ca7b9c8a61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703aacc-8c9e-458d-be20-26a1515acf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586921-BCEB-4513-A164-9B68FDD386FC}">
  <ds:schemaRefs>
    <ds:schemaRef ds:uri="http://schemas.microsoft.com/sharepoint/v3/contenttype/forms"/>
  </ds:schemaRefs>
</ds:datastoreItem>
</file>

<file path=customXml/itemProps2.xml><?xml version="1.0" encoding="utf-8"?>
<ds:datastoreItem xmlns:ds="http://schemas.openxmlformats.org/officeDocument/2006/customXml" ds:itemID="{6EEF23E4-8432-4F7F-9C0F-CAA264618BE9}">
  <ds:schemaRefs>
    <ds:schemaRef ds:uri="2b6ef73a-8e9f-46fe-9b97-beeca31b9022"/>
    <ds:schemaRef ds:uri="5d372b79-3cca-4d2f-82ff-7ca7b9c8a61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0F53D7E-4807-44BA-B496-A911BEF13BC1}">
  <ds:schemaRefs>
    <ds:schemaRef ds:uri="2b6ef73a-8e9f-46fe-9b97-beeca31b9022"/>
    <ds:schemaRef ds:uri="5d372b79-3cca-4d2f-82ff-7ca7b9c8a6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Simple Light</Template>
  <Application>Microsoft Office PowerPoint</Application>
  <PresentationFormat>On-screen Show (16:9)</PresentationFormat>
  <Slides>17</Slides>
  <Notes>17</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Lee</dc:creator>
  <cp:revision>209</cp:revision>
  <dcterms:created xsi:type="dcterms:W3CDTF">2024-08-19T09:31:40Z</dcterms:created>
  <dcterms:modified xsi:type="dcterms:W3CDTF">2024-10-21T09:02:06Z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0x010100274792D718E2694E867BA78C8C5F9B01</vt:lpwstr>
  </property>
  <property fmtid="{D5CDD505-2E9C-101B-9397-08002B2CF9AE}" pid="3" name="MediaServiceImageTags">
    <vt:lpwstr/>
  </property>
</Properties>
</file>